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5423" r:id="rId1"/>
  </p:sldMasterIdLst>
  <p:notesMasterIdLst>
    <p:notesMasterId r:id="rId35"/>
  </p:notesMasterIdLst>
  <p:sldIdLst>
    <p:sldId id="406" r:id="rId2"/>
    <p:sldId id="355" r:id="rId3"/>
    <p:sldId id="424" r:id="rId4"/>
    <p:sldId id="425" r:id="rId5"/>
    <p:sldId id="419" r:id="rId6"/>
    <p:sldId id="426" r:id="rId7"/>
    <p:sldId id="427" r:id="rId8"/>
    <p:sldId id="428" r:id="rId9"/>
    <p:sldId id="429" r:id="rId10"/>
    <p:sldId id="430" r:id="rId11"/>
    <p:sldId id="431" r:id="rId12"/>
    <p:sldId id="432" r:id="rId13"/>
    <p:sldId id="433" r:id="rId14"/>
    <p:sldId id="434" r:id="rId15"/>
    <p:sldId id="435" r:id="rId16"/>
    <p:sldId id="436" r:id="rId17"/>
    <p:sldId id="437" r:id="rId18"/>
    <p:sldId id="438" r:id="rId19"/>
    <p:sldId id="439" r:id="rId20"/>
    <p:sldId id="440" r:id="rId21"/>
    <p:sldId id="441" r:id="rId22"/>
    <p:sldId id="407" r:id="rId23"/>
    <p:sldId id="423" r:id="rId24"/>
    <p:sldId id="408" r:id="rId25"/>
    <p:sldId id="445" r:id="rId26"/>
    <p:sldId id="444" r:id="rId27"/>
    <p:sldId id="443" r:id="rId28"/>
    <p:sldId id="446" r:id="rId29"/>
    <p:sldId id="447" r:id="rId30"/>
    <p:sldId id="448" r:id="rId31"/>
    <p:sldId id="409" r:id="rId32"/>
    <p:sldId id="420" r:id="rId33"/>
    <p:sldId id="386" r:id="rId3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79" autoAdjust="0"/>
    <p:restoredTop sz="91203" autoAdjust="0"/>
  </p:normalViewPr>
  <p:slideViewPr>
    <p:cSldViewPr snapToGrid="0">
      <p:cViewPr varScale="1">
        <p:scale>
          <a:sx n="84" d="100"/>
          <a:sy n="84" d="100"/>
        </p:scale>
        <p:origin x="7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55348-708C-4985-AE6F-06D01A3F2107}" type="datetimeFigureOut">
              <a:rPr lang="es-EC" smtClean="0"/>
              <a:t>10/04/2018</a:t>
            </a:fld>
            <a:endParaRPr lang="es-EC"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CAB48-7C9D-478A-A2E4-0285FA62B2BE}" type="slidenum">
              <a:rPr lang="es-EC" smtClean="0"/>
              <a:t>‹Nº›</a:t>
            </a:fld>
            <a:endParaRPr lang="es-EC" dirty="0"/>
          </a:p>
        </p:txBody>
      </p:sp>
    </p:spTree>
    <p:extLst>
      <p:ext uri="{BB962C8B-B14F-4D97-AF65-F5344CB8AC3E}">
        <p14:creationId xmlns:p14="http://schemas.microsoft.com/office/powerpoint/2010/main" val="327147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4F3CAB48-7C9D-478A-A2E4-0285FA62B2BE}" type="slidenum">
              <a:rPr lang="es-EC" smtClean="0"/>
              <a:t>1</a:t>
            </a:fld>
            <a:endParaRPr lang="es-EC" dirty="0"/>
          </a:p>
        </p:txBody>
      </p:sp>
    </p:spTree>
    <p:extLst>
      <p:ext uri="{BB962C8B-B14F-4D97-AF65-F5344CB8AC3E}">
        <p14:creationId xmlns:p14="http://schemas.microsoft.com/office/powerpoint/2010/main" val="257309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26C3B192-FC7D-496C-8166-7A0E685674C9}" type="datetimeFigureOut">
              <a:rPr lang="es-AR" smtClean="0"/>
              <a:t>10/04/2018</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FF23F659-D2A8-4C37-9BF5-E896A61AACD8}" type="slidenum">
              <a:rPr lang="es-AR" smtClean="0"/>
              <a:t>‹Nº›</a:t>
            </a:fld>
            <a:endParaRPr lang="es-AR"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23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483902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FF23F659-D2A8-4C37-9BF5-E896A61AACD8}" type="slidenum">
              <a:rPr lang="es-AR" smtClean="0"/>
              <a:t>‹Nº›</a:t>
            </a:fld>
            <a:endParaRPr lang="es-AR" dirty="0"/>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422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12028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FF23F659-D2A8-4C37-9BF5-E896A61AACD8}" type="slidenum">
              <a:rPr lang="es-AR" smtClean="0"/>
              <a:t>‹Nº›</a:t>
            </a:fld>
            <a:endParaRPr lang="es-AR" dirty="0"/>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05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6" name="Footer Placeholder 5"/>
          <p:cNvSpPr>
            <a:spLocks noGrp="1"/>
          </p:cNvSpPr>
          <p:nvPr>
            <p:ph type="ftr" sz="quarter" idx="11"/>
          </p:nvPr>
        </p:nvSpPr>
        <p:spPr/>
        <p:txBody>
          <a:bodyPr/>
          <a:lstStyle/>
          <a:p>
            <a:endParaRPr lang="es-AR" dirty="0"/>
          </a:p>
        </p:txBody>
      </p:sp>
      <p:sp>
        <p:nvSpPr>
          <p:cNvPr id="7" name="Slide Number Placeholder 6"/>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823517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768096" y="2967788"/>
            <a:ext cx="356616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4491990" y="2967788"/>
            <a:ext cx="356616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8" name="Footer Placeholder 7"/>
          <p:cNvSpPr>
            <a:spLocks noGrp="1"/>
          </p:cNvSpPr>
          <p:nvPr>
            <p:ph type="ftr" sz="quarter" idx="11"/>
          </p:nvPr>
        </p:nvSpPr>
        <p:spPr/>
        <p:txBody>
          <a:bodyPr/>
          <a:lstStyle/>
          <a:p>
            <a:endParaRPr lang="es-AR" dirty="0"/>
          </a:p>
        </p:txBody>
      </p:sp>
      <p:sp>
        <p:nvSpPr>
          <p:cNvPr id="9" name="Slide Number Placeholder 8"/>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2728366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4" name="Footer Placeholder 3"/>
          <p:cNvSpPr>
            <a:spLocks noGrp="1"/>
          </p:cNvSpPr>
          <p:nvPr>
            <p:ph type="ftr" sz="quarter" idx="11"/>
          </p:nvPr>
        </p:nvSpPr>
        <p:spPr/>
        <p:txBody>
          <a:bodyPr/>
          <a:lstStyle/>
          <a:p>
            <a:endParaRPr lang="es-AR" dirty="0"/>
          </a:p>
        </p:txBody>
      </p:sp>
      <p:sp>
        <p:nvSpPr>
          <p:cNvPr id="5" name="Slide Number Placeholder 4"/>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421810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3" name="Footer Placeholder 2"/>
          <p:cNvSpPr>
            <a:spLocks noGrp="1"/>
          </p:cNvSpPr>
          <p:nvPr>
            <p:ph type="ftr" sz="quarter" idx="11"/>
          </p:nvPr>
        </p:nvSpPr>
        <p:spPr/>
        <p:txBody>
          <a:bodyPr/>
          <a:lstStyle/>
          <a:p>
            <a:endParaRPr lang="es-AR" dirty="0"/>
          </a:p>
        </p:txBody>
      </p:sp>
      <p:sp>
        <p:nvSpPr>
          <p:cNvPr id="4" name="Slide Number Placeholder 3"/>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3572724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6" name="Footer Placeholder 5"/>
          <p:cNvSpPr>
            <a:spLocks noGrp="1"/>
          </p:cNvSpPr>
          <p:nvPr>
            <p:ph type="ftr" sz="quarter" idx="11"/>
          </p:nvPr>
        </p:nvSpPr>
        <p:spPr/>
        <p:txBody>
          <a:bodyPr/>
          <a:lstStyle/>
          <a:p>
            <a:endParaRPr lang="es-AR" dirty="0"/>
          </a:p>
        </p:txBody>
      </p:sp>
      <p:sp>
        <p:nvSpPr>
          <p:cNvPr id="7" name="Slide Number Placeholder 6"/>
          <p:cNvSpPr>
            <a:spLocks noGrp="1"/>
          </p:cNvSpPr>
          <p:nvPr>
            <p:ph type="sldNum" sz="quarter" idx="12"/>
          </p:nvPr>
        </p:nvSpPr>
        <p:spPr/>
        <p:txBody>
          <a:bodyPr/>
          <a:lstStyle/>
          <a:p>
            <a:fld id="{FF23F659-D2A8-4C37-9BF5-E896A61AACD8}" type="slidenum">
              <a:rPr lang="es-AR" smtClean="0"/>
              <a:t>‹Nº›</a:t>
            </a:fld>
            <a:endParaRPr lang="es-AR" dirty="0"/>
          </a:p>
        </p:txBody>
      </p:sp>
    </p:spTree>
    <p:extLst>
      <p:ext uri="{BB962C8B-B14F-4D97-AF65-F5344CB8AC3E}">
        <p14:creationId xmlns:p14="http://schemas.microsoft.com/office/powerpoint/2010/main" val="417811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26C3B192-FC7D-496C-8166-7A0E685674C9}" type="datetimeFigureOut">
              <a:rPr lang="es-AR" smtClean="0"/>
              <a:t>10/04/2018</a:t>
            </a:fld>
            <a:endParaRPr lang="es-AR" dirty="0"/>
          </a:p>
        </p:txBody>
      </p:sp>
      <p:sp>
        <p:nvSpPr>
          <p:cNvPr id="6" name="Footer Placeholder 5"/>
          <p:cNvSpPr>
            <a:spLocks noGrp="1"/>
          </p:cNvSpPr>
          <p:nvPr>
            <p:ph type="ftr" sz="quarter" idx="11"/>
          </p:nvPr>
        </p:nvSpPr>
        <p:spPr/>
        <p:txBody>
          <a:bodyPr/>
          <a:lstStyle/>
          <a:p>
            <a:endParaRPr lang="es-AR" dirty="0"/>
          </a:p>
        </p:txBody>
      </p:sp>
      <p:sp>
        <p:nvSpPr>
          <p:cNvPr id="7" name="Slide Number Placeholder 6"/>
          <p:cNvSpPr>
            <a:spLocks noGrp="1"/>
          </p:cNvSpPr>
          <p:nvPr>
            <p:ph type="sldNum" sz="quarter" idx="12"/>
          </p:nvPr>
        </p:nvSpPr>
        <p:spPr/>
        <p:txBody>
          <a:bodyPr/>
          <a:lstStyle/>
          <a:p>
            <a:fld id="{FF23F659-D2A8-4C37-9BF5-E896A61AACD8}" type="slidenum">
              <a:rPr lang="es-AR" smtClean="0"/>
              <a:t>‹Nº›</a:t>
            </a:fld>
            <a:endParaRPr lang="es-AR" dirty="0"/>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50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6C3B192-FC7D-496C-8166-7A0E685674C9}" type="datetimeFigureOut">
              <a:rPr lang="es-AR" smtClean="0"/>
              <a:t>10/04/2018</a:t>
            </a:fld>
            <a:endParaRPr lang="es-AR" dirty="0"/>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AR" dirty="0"/>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F23F659-D2A8-4C37-9BF5-E896A61AACD8}" type="slidenum">
              <a:rPr lang="es-AR" smtClean="0"/>
              <a:t>‹Nº›</a:t>
            </a:fld>
            <a:endParaRPr lang="es-AR" dirty="0"/>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8"/>
          <p:cNvCxnSpPr/>
          <p:nvPr userDrawn="1"/>
        </p:nvCxnSpPr>
        <p:spPr>
          <a:xfrm>
            <a:off x="465138" y="1169988"/>
            <a:ext cx="8213725" cy="0"/>
          </a:xfrm>
          <a:prstGeom prst="line">
            <a:avLst/>
          </a:prstGeom>
          <a:ln w="12700" cap="flat"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8" descr="H880-0119HqvPortraite®Blue_RGB.ai"/>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851775" y="436563"/>
            <a:ext cx="8509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972018"/>
      </p:ext>
    </p:extLst>
  </p:cSld>
  <p:clrMap bg1="lt1" tx1="dk1" bg2="lt2" tx2="dk2" accent1="accent1" accent2="accent2" accent3="accent3" accent4="accent4" accent5="accent5" accent6="accent6" hlink="hlink" folHlink="folHlink"/>
  <p:sldLayoutIdLst>
    <p:sldLayoutId id="2147485424"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r8ipgYBv_xw" TargetMode="External"/><Relationship Id="rId5" Type="http://schemas.openxmlformats.org/officeDocument/2006/relationships/image" Target="../media/image41.jpeg"/><Relationship Id="rId4" Type="http://schemas.openxmlformats.org/officeDocument/2006/relationships/hyperlink" Target="https://youtu.be/r8ipgYBv_xw"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RHdzKH6gikM" TargetMode="External"/><Relationship Id="rId5" Type="http://schemas.openxmlformats.org/officeDocument/2006/relationships/image" Target="../media/image42.jpeg"/><Relationship Id="rId4" Type="http://schemas.openxmlformats.org/officeDocument/2006/relationships/hyperlink" Target="https://youtu.be/RHdzKH6gik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k6BCKzWDb1k" TargetMode="External"/><Relationship Id="rId5" Type="http://schemas.openxmlformats.org/officeDocument/2006/relationships/image" Target="../media/image43.jpeg"/><Relationship Id="rId4" Type="http://schemas.openxmlformats.org/officeDocument/2006/relationships/hyperlink" Target="https://youtu.be/k6BCKzWDb1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SVhtRjipyzw" TargetMode="External"/><Relationship Id="rId5" Type="http://schemas.openxmlformats.org/officeDocument/2006/relationships/image" Target="../media/image44.jpeg"/><Relationship Id="rId4" Type="http://schemas.openxmlformats.org/officeDocument/2006/relationships/hyperlink" Target="https://youtu.be/SVhtRjipyzw"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rNwXvGLk9g8" TargetMode="External"/><Relationship Id="rId5" Type="http://schemas.openxmlformats.org/officeDocument/2006/relationships/image" Target="../media/image45.jpeg"/><Relationship Id="rId4" Type="http://schemas.openxmlformats.org/officeDocument/2006/relationships/hyperlink" Target="https://youtu.be/rNwXvGLk9g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P0Q_MmYL_g0" TargetMode="External"/><Relationship Id="rId5" Type="http://schemas.openxmlformats.org/officeDocument/2006/relationships/image" Target="../media/image46.jpeg"/><Relationship Id="rId4" Type="http://schemas.openxmlformats.org/officeDocument/2006/relationships/hyperlink" Target="https://youtu.be/P0Q_MmYL_g0"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r8ipgYBv_xw" TargetMode="External"/><Relationship Id="rId5" Type="http://schemas.openxmlformats.org/officeDocument/2006/relationships/image" Target="../media/image41.jpeg"/><Relationship Id="rId4" Type="http://schemas.openxmlformats.org/officeDocument/2006/relationships/hyperlink" Target="https://youtu.be/3tbTNuZ8AN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3tbTNuZ8ANs" TargetMode="External"/><Relationship Id="rId5" Type="http://schemas.openxmlformats.org/officeDocument/2006/relationships/image" Target="../media/image47.jpeg"/><Relationship Id="rId4" Type="http://schemas.openxmlformats.org/officeDocument/2006/relationships/hyperlink" Target="https://youtu.be/3tbTNuZ8AN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plvcgC4z36Y" TargetMode="External"/><Relationship Id="rId5" Type="http://schemas.openxmlformats.org/officeDocument/2006/relationships/image" Target="../media/image48.jpeg"/><Relationship Id="rId4" Type="http://schemas.openxmlformats.org/officeDocument/2006/relationships/hyperlink" Target="https://youtu.be/3tbTNuZ8AN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facebook.com/HusqvarnaArgentina"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hyperlink" Target="http://www.rumbosrl.com.ar/" TargetMode="External"/><Relationship Id="rId5" Type="http://schemas.openxmlformats.org/officeDocument/2006/relationships/image" Target="../media/image4.jpg"/><Relationship Id="rId4" Type="http://schemas.openxmlformats.org/officeDocument/2006/relationships/hyperlink" Target="http://www.facebook.com/GrupoRumboArgentina"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sp>
        <p:nvSpPr>
          <p:cNvPr id="2" name="CuadroTexto 1"/>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Imagen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14" name="Rectángulo 13"/>
          <p:cNvSpPr/>
          <p:nvPr/>
        </p:nvSpPr>
        <p:spPr>
          <a:xfrm>
            <a:off x="0" y="5554980"/>
            <a:ext cx="915603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bg1"/>
              </a:solidFill>
            </a:endParaRPr>
          </a:p>
        </p:txBody>
      </p:sp>
      <p:sp>
        <p:nvSpPr>
          <p:cNvPr id="15" name="Rectángulo 14"/>
          <p:cNvSpPr/>
          <p:nvPr/>
        </p:nvSpPr>
        <p:spPr>
          <a:xfrm>
            <a:off x="0" y="2973610"/>
            <a:ext cx="915603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solidFill>
                <a:schemeClr val="bg1"/>
              </a:solidFill>
            </a:endParaRPr>
          </a:p>
        </p:txBody>
      </p:sp>
      <p:pic>
        <p:nvPicPr>
          <p:cNvPr id="17" name="Imagen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41696" y="591956"/>
            <a:ext cx="2424836" cy="758429"/>
          </a:xfrm>
          <a:prstGeom prst="rect">
            <a:avLst/>
          </a:prstGeom>
        </p:spPr>
      </p:pic>
      <p:pic>
        <p:nvPicPr>
          <p:cNvPr id="11" name="Imagen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430" y="0"/>
            <a:ext cx="3537953" cy="2819547"/>
          </a:xfrm>
          <a:prstGeom prst="rect">
            <a:avLst/>
          </a:prstGeom>
        </p:spPr>
      </p:pic>
      <p:pic>
        <p:nvPicPr>
          <p:cNvPr id="12" name="Imagen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430" y="2819547"/>
            <a:ext cx="3575114" cy="2781152"/>
          </a:xfrm>
          <a:prstGeom prst="rect">
            <a:avLst/>
          </a:prstGeom>
        </p:spPr>
      </p:pic>
      <p:pic>
        <p:nvPicPr>
          <p:cNvPr id="13" name="Imagen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68177" y="-12555"/>
            <a:ext cx="3587253" cy="2715630"/>
          </a:xfrm>
          <a:prstGeom prst="rect">
            <a:avLst/>
          </a:prstGeom>
        </p:spPr>
      </p:pic>
      <p:pic>
        <p:nvPicPr>
          <p:cNvPr id="16" name="Imagen 1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18523" y="2703076"/>
            <a:ext cx="3536907" cy="2897624"/>
          </a:xfrm>
          <a:prstGeom prst="rect">
            <a:avLst/>
          </a:prstGeom>
        </p:spPr>
      </p:pic>
      <p:pic>
        <p:nvPicPr>
          <p:cNvPr id="3" name="Imagen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00650" y="0"/>
            <a:ext cx="3486915" cy="5600699"/>
          </a:xfrm>
          <a:prstGeom prst="rect">
            <a:avLst/>
          </a:prstGeom>
        </p:spPr>
      </p:pic>
    </p:spTree>
    <p:extLst>
      <p:ext uri="{BB962C8B-B14F-4D97-AF65-F5344CB8AC3E}">
        <p14:creationId xmlns:p14="http://schemas.microsoft.com/office/powerpoint/2010/main" val="33809214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 xmlns:a16="http://schemas.microsoft.com/office/drawing/2014/main" id="{6C7DAB23-1D1F-43BB-BF4B-1833A20B710F}"/>
              </a:ext>
            </a:extLst>
          </p:cNvPr>
          <p:cNvSpPr txBox="1">
            <a:spLocks/>
          </p:cNvSpPr>
          <p:nvPr/>
        </p:nvSpPr>
        <p:spPr>
          <a:xfrm>
            <a:off x="0" y="2427305"/>
            <a:ext cx="4557932" cy="123546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Si el terreno tiene zonas remotas con pasos estrechos, pueden instalarse guías para ayudar al robot a atravesar dichos pasos</a:t>
            </a:r>
            <a:endParaRPr lang="es-ES" sz="1800" i="1" dirty="0">
              <a:latin typeface="Arial" panose="020B0604020202020204" pitchFamily="34" charset="0"/>
              <a:cs typeface="Arial" panose="020B0604020202020204" pitchFamily="34" charset="0"/>
            </a:endParaRPr>
          </a:p>
        </p:txBody>
      </p:sp>
      <p:pic>
        <p:nvPicPr>
          <p:cNvPr id="11" name="Content Placeholder 6">
            <a:extLst>
              <a:ext uri="{FF2B5EF4-FFF2-40B4-BE49-F238E27FC236}">
                <a16:creationId xmlns="" xmlns:a16="http://schemas.microsoft.com/office/drawing/2014/main" id="{13CFDA26-11DD-440A-B6DD-66350DE66B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972" b="-21938"/>
          <a:stretch/>
        </p:blipFill>
        <p:spPr>
          <a:xfrm>
            <a:off x="4764399" y="899826"/>
            <a:ext cx="4285538" cy="5355132"/>
          </a:xfrm>
          <a:prstGeom prst="rect">
            <a:avLst/>
          </a:prstGeom>
        </p:spPr>
      </p:pic>
    </p:spTree>
    <p:extLst>
      <p:ext uri="{BB962C8B-B14F-4D97-AF65-F5344CB8AC3E}">
        <p14:creationId xmlns:p14="http://schemas.microsoft.com/office/powerpoint/2010/main" val="1290087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 xmlns:a16="http://schemas.microsoft.com/office/drawing/2014/main" id="{6C7DAB23-1D1F-43BB-BF4B-1833A20B710F}"/>
              </a:ext>
            </a:extLst>
          </p:cNvPr>
          <p:cNvSpPr txBox="1">
            <a:spLocks/>
          </p:cNvSpPr>
          <p:nvPr/>
        </p:nvSpPr>
        <p:spPr>
          <a:xfrm>
            <a:off x="-5374" y="2600226"/>
            <a:ext cx="3513478" cy="94483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buClrTx/>
              <a:buFont typeface="Arial" panose="020B0604020202020204" pitchFamily="34" charset="0"/>
              <a:buChar char="•"/>
            </a:pPr>
            <a:r>
              <a:rPr lang="pt-BR" sz="1800" i="1" dirty="0" smtClean="0">
                <a:latin typeface="Arial" panose="020B0604020202020204" pitchFamily="34" charset="0"/>
                <a:cs typeface="Arial" panose="020B0604020202020204" pitchFamily="34" charset="0"/>
              </a:rPr>
              <a:t> El modelo Automower®430X </a:t>
            </a:r>
            <a:r>
              <a:rPr lang="es-AR" sz="1800" i="1" dirty="0" smtClean="0">
                <a:latin typeface="Arial" panose="020B0604020202020204" pitchFamily="34" charset="0"/>
                <a:cs typeface="Arial" panose="020B0604020202020204" pitchFamily="34" charset="0"/>
              </a:rPr>
              <a:t>también</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tiene</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navegación</a:t>
            </a:r>
            <a:r>
              <a:rPr lang="pt-BR" sz="1800" i="1" dirty="0" smtClean="0">
                <a:latin typeface="Arial" panose="020B0604020202020204" pitchFamily="34" charset="0"/>
                <a:cs typeface="Arial" panose="020B0604020202020204" pitchFamily="34" charset="0"/>
              </a:rPr>
              <a:t> GPS</a:t>
            </a:r>
            <a:endParaRPr lang="pt-BR" sz="1800" i="1" dirty="0">
              <a:latin typeface="Arial" panose="020B0604020202020204" pitchFamily="34" charset="0"/>
              <a:cs typeface="Arial" panose="020B0604020202020204" pitchFamily="34" charset="0"/>
            </a:endParaRPr>
          </a:p>
        </p:txBody>
      </p:sp>
      <p:pic>
        <p:nvPicPr>
          <p:cNvPr id="13" name="Picture 5">
            <a:extLst>
              <a:ext uri="{FF2B5EF4-FFF2-40B4-BE49-F238E27FC236}">
                <a16:creationId xmlns="" xmlns:a16="http://schemas.microsoft.com/office/drawing/2014/main" id="{DFEB334B-9EC6-493B-825D-C5B1AAA000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08104" y="1311541"/>
            <a:ext cx="2882306" cy="3874356"/>
          </a:xfrm>
          <a:prstGeom prst="rect">
            <a:avLst/>
          </a:prstGeom>
        </p:spPr>
      </p:pic>
      <p:pic>
        <p:nvPicPr>
          <p:cNvPr id="15" name="Picture 7">
            <a:extLst>
              <a:ext uri="{FF2B5EF4-FFF2-40B4-BE49-F238E27FC236}">
                <a16:creationId xmlns="" xmlns:a16="http://schemas.microsoft.com/office/drawing/2014/main" id="{5852EDF4-FB11-448A-A526-3AB929E9CBB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747554" y="852634"/>
            <a:ext cx="2507207" cy="4288442"/>
          </a:xfrm>
          <a:prstGeom prst="rect">
            <a:avLst/>
          </a:prstGeom>
        </p:spPr>
      </p:pic>
      <p:sp>
        <p:nvSpPr>
          <p:cNvPr id="16" name="Oval 8">
            <a:extLst>
              <a:ext uri="{FF2B5EF4-FFF2-40B4-BE49-F238E27FC236}">
                <a16:creationId xmlns="" xmlns:a16="http://schemas.microsoft.com/office/drawing/2014/main" id="{AF7E786C-9BDD-4AFC-8CF8-CC2AFCF7510D}"/>
              </a:ext>
            </a:extLst>
          </p:cNvPr>
          <p:cNvSpPr/>
          <p:nvPr/>
        </p:nvSpPr>
        <p:spPr>
          <a:xfrm rot="20656194">
            <a:off x="5215869" y="1722353"/>
            <a:ext cx="1188989" cy="29355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dirty="0">
              <a:latin typeface="Arial" panose="020B0604020202020204" pitchFamily="34" charset="0"/>
              <a:cs typeface="Arial" panose="020B0604020202020204" pitchFamily="34" charset="0"/>
            </a:endParaRPr>
          </a:p>
        </p:txBody>
      </p:sp>
      <p:cxnSp>
        <p:nvCxnSpPr>
          <p:cNvPr id="17" name="Straight Arrow Connector 10">
            <a:extLst>
              <a:ext uri="{FF2B5EF4-FFF2-40B4-BE49-F238E27FC236}">
                <a16:creationId xmlns="" xmlns:a16="http://schemas.microsoft.com/office/drawing/2014/main" id="{7D806931-B82B-4FF6-8AF4-FE97B731524A}"/>
              </a:ext>
            </a:extLst>
          </p:cNvPr>
          <p:cNvCxnSpPr>
            <a:stCxn id="16" idx="6"/>
          </p:cNvCxnSpPr>
          <p:nvPr/>
        </p:nvCxnSpPr>
        <p:spPr>
          <a:xfrm flipV="1">
            <a:off x="6382594" y="2795291"/>
            <a:ext cx="1017967" cy="2336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382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PATRÓN DE MOVIMIENTO</a:t>
            </a:r>
            <a:endParaRPr lang="es-AR" sz="2000" b="1" i="1" dirty="0">
              <a:latin typeface="Arial" panose="020B0604020202020204" pitchFamily="34" charset="0"/>
              <a:cs typeface="Arial" panose="020B0604020202020204" pitchFamily="34" charset="0"/>
            </a:endParaRPr>
          </a:p>
        </p:txBody>
      </p:sp>
      <p:sp>
        <p:nvSpPr>
          <p:cNvPr id="18" name="Content Placeholder 2">
            <a:extLst>
              <a:ext uri="{FF2B5EF4-FFF2-40B4-BE49-F238E27FC236}">
                <a16:creationId xmlns="" xmlns:a16="http://schemas.microsoft.com/office/drawing/2014/main" id="{21AEE925-6751-4FE7-B581-63A757CFEAF0}"/>
              </a:ext>
            </a:extLst>
          </p:cNvPr>
          <p:cNvSpPr txBox="1">
            <a:spLocks/>
          </p:cNvSpPr>
          <p:nvPr/>
        </p:nvSpPr>
        <p:spPr>
          <a:xfrm>
            <a:off x="457199" y="1052689"/>
            <a:ext cx="8169965" cy="474503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movimiento del robot es completamente aleatorio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Este patrón de movimiento permite al robot encontrar todos los rincones del área eficientemente (bajo vegetación, bancos, entre árboles, etc.)</a:t>
            </a:r>
            <a:endParaRPr lang="pt-BR" sz="1800" i="1" dirty="0">
              <a:latin typeface="Arial" panose="020B0604020202020204" pitchFamily="34" charset="0"/>
              <a:cs typeface="Arial" panose="020B0604020202020204" pitchFamily="34" charset="0"/>
            </a:endParaRPr>
          </a:p>
        </p:txBody>
      </p:sp>
      <p:pic>
        <p:nvPicPr>
          <p:cNvPr id="19" name="How the Husqvarna Automower® Works (1080p)">
            <a:hlinkClick r:id="" action="ppaction://media"/>
            <a:extLst>
              <a:ext uri="{FF2B5EF4-FFF2-40B4-BE49-F238E27FC236}">
                <a16:creationId xmlns="" xmlns:a16="http://schemas.microsoft.com/office/drawing/2014/main" id="{4F676D3F-38FD-40B0-B2FC-27D74C89C4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9310" y="2037680"/>
            <a:ext cx="6345248" cy="3570528"/>
          </a:xfrm>
          <a:prstGeom prst="rect">
            <a:avLst/>
          </a:prstGeom>
        </p:spPr>
      </p:pic>
    </p:spTree>
    <p:extLst>
      <p:ext uri="{BB962C8B-B14F-4D97-AF65-F5344CB8AC3E}">
        <p14:creationId xmlns:p14="http://schemas.microsoft.com/office/powerpoint/2010/main" val="63960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6"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remove" display="0">
                  <p:stCondLst>
                    <p:cond delay="indefinite"/>
                  </p:stCondLst>
                </p:cTn>
                <p:tgtEl>
                  <p:spTgt spid="1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PATRÓN DE MOVIMIENTO</a:t>
            </a:r>
            <a:endParaRPr lang="es-AR" sz="2000" b="1" i="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 xmlns:a16="http://schemas.microsoft.com/office/drawing/2014/main" id="{B10AC514-E4C5-482D-B1DC-4E738ED73497}"/>
              </a:ext>
            </a:extLst>
          </p:cNvPr>
          <p:cNvSpPr txBox="1">
            <a:spLocks/>
          </p:cNvSpPr>
          <p:nvPr/>
        </p:nvSpPr>
        <p:spPr>
          <a:xfrm>
            <a:off x="-1" y="1861151"/>
            <a:ext cx="4248443" cy="273898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Una vez instalado, el robot se configura para cortar en la máxima altura de corte</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En general, en dos días el césped está totalmente cortado, dependiendo del área y la complejidad del césped</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La altura de corte se reduce gradualmente durante las primeras semanas de la instalación</a:t>
            </a:r>
            <a:endParaRPr lang="pt-BR" sz="1800" i="1" dirty="0">
              <a:latin typeface="Arial" panose="020B0604020202020204" pitchFamily="34" charset="0"/>
              <a:cs typeface="Arial" panose="020B0604020202020204" pitchFamily="34" charset="0"/>
            </a:endParaRPr>
          </a:p>
        </p:txBody>
      </p:sp>
      <p:pic>
        <p:nvPicPr>
          <p:cNvPr id="11" name="Content Placeholder 9">
            <a:extLst>
              <a:ext uri="{FF2B5EF4-FFF2-40B4-BE49-F238E27FC236}">
                <a16:creationId xmlns="" xmlns:a16="http://schemas.microsoft.com/office/drawing/2014/main" id="{36913A3C-6F16-4FF6-97F8-48A2DCF7B7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0985" y="1634830"/>
            <a:ext cx="4708060" cy="3173546"/>
          </a:xfrm>
          <a:prstGeom prst="rect">
            <a:avLst/>
          </a:prstGeom>
        </p:spPr>
      </p:pic>
    </p:spTree>
    <p:extLst>
      <p:ext uri="{BB962C8B-B14F-4D97-AF65-F5344CB8AC3E}">
        <p14:creationId xmlns:p14="http://schemas.microsoft.com/office/powerpoint/2010/main" val="2723126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SEGURIDAD</a:t>
            </a:r>
            <a:endParaRPr lang="es-AR" sz="2000" b="1" i="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 xmlns:a16="http://schemas.microsoft.com/office/drawing/2014/main" id="{780B2CE2-A8F9-4F31-9894-6A801748EA21}"/>
              </a:ext>
            </a:extLst>
          </p:cNvPr>
          <p:cNvSpPr txBox="1">
            <a:spLocks/>
          </p:cNvSpPr>
          <p:nvPr/>
        </p:nvSpPr>
        <p:spPr>
          <a:xfrm>
            <a:off x="275389" y="1209526"/>
            <a:ext cx="4001187" cy="109757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Las cortadores convencionales utilizan cuchillas pesadas y masivas, con alta energía cinética, que cortan el césped por impacto</a:t>
            </a:r>
            <a:endParaRPr lang="pt-BR" sz="1800" i="1" dirty="0">
              <a:latin typeface="Arial" panose="020B0604020202020204" pitchFamily="34" charset="0"/>
              <a:cs typeface="Arial" panose="020B0604020202020204" pitchFamily="34" charset="0"/>
            </a:endParaRPr>
          </a:p>
        </p:txBody>
      </p:sp>
      <p:sp>
        <p:nvSpPr>
          <p:cNvPr id="13" name="Content Placeholder 3">
            <a:extLst>
              <a:ext uri="{FF2B5EF4-FFF2-40B4-BE49-F238E27FC236}">
                <a16:creationId xmlns="" xmlns:a16="http://schemas.microsoft.com/office/drawing/2014/main" id="{83C332BB-583D-4439-93C2-9A87941ADDA7}"/>
              </a:ext>
            </a:extLst>
          </p:cNvPr>
          <p:cNvSpPr txBox="1">
            <a:spLocks/>
          </p:cNvSpPr>
          <p:nvPr/>
        </p:nvSpPr>
        <p:spPr>
          <a:xfrm>
            <a:off x="4989097" y="1134421"/>
            <a:ext cx="3913136" cy="1266463"/>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Automower está equipado con cuchillas de seguridad, que son pivotantes y se retrotraen cuando alcanzan algún obstáculo y cortan el césped con su filo</a:t>
            </a:r>
            <a:endParaRPr lang="pt-BR" sz="1800" i="1" dirty="0">
              <a:latin typeface="Arial" panose="020B0604020202020204" pitchFamily="34" charset="0"/>
              <a:cs typeface="Arial" panose="020B0604020202020204" pitchFamily="34" charset="0"/>
            </a:endParaRPr>
          </a:p>
        </p:txBody>
      </p:sp>
      <p:pic>
        <p:nvPicPr>
          <p:cNvPr id="15" name="Picture 5">
            <a:extLst>
              <a:ext uri="{FF2B5EF4-FFF2-40B4-BE49-F238E27FC236}">
                <a16:creationId xmlns="" xmlns:a16="http://schemas.microsoft.com/office/drawing/2014/main" id="{AD3B67FD-CABB-4E88-A2FF-0AEBE59FEC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3636" y="2400884"/>
            <a:ext cx="4414024" cy="3162304"/>
          </a:xfrm>
          <a:prstGeom prst="rect">
            <a:avLst/>
          </a:prstGeom>
        </p:spPr>
      </p:pic>
      <p:pic>
        <p:nvPicPr>
          <p:cNvPr id="16" name="Picture 6">
            <a:extLst>
              <a:ext uri="{FF2B5EF4-FFF2-40B4-BE49-F238E27FC236}">
                <a16:creationId xmlns="" xmlns:a16="http://schemas.microsoft.com/office/drawing/2014/main" id="{4EA36A43-543A-4BDB-A799-B04A130271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23691" y="2400884"/>
            <a:ext cx="4098909" cy="3172161"/>
          </a:xfrm>
          <a:prstGeom prst="rect">
            <a:avLst/>
          </a:prstGeom>
        </p:spPr>
      </p:pic>
    </p:spTree>
    <p:extLst>
      <p:ext uri="{BB962C8B-B14F-4D97-AF65-F5344CB8AC3E}">
        <p14:creationId xmlns:p14="http://schemas.microsoft.com/office/powerpoint/2010/main" val="442512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SEGURIDAD</a:t>
            </a:r>
            <a:endParaRPr lang="es-AR" sz="2000" b="1" i="1" dirty="0">
              <a:latin typeface="Arial" panose="020B0604020202020204" pitchFamily="34" charset="0"/>
              <a:cs typeface="Arial" panose="020B0604020202020204" pitchFamily="34" charset="0"/>
            </a:endParaRPr>
          </a:p>
        </p:txBody>
      </p:sp>
      <p:pic>
        <p:nvPicPr>
          <p:cNvPr id="11" name="How the Husqvarna Automower® Works (1080p)">
            <a:hlinkClick r:id="" action="ppaction://media"/>
            <a:extLst>
              <a:ext uri="{FF2B5EF4-FFF2-40B4-BE49-F238E27FC236}">
                <a16:creationId xmlns="" xmlns:a16="http://schemas.microsoft.com/office/drawing/2014/main" id="{FC780E8D-75D1-4441-9ACE-25FCAF138A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2708" y="1038442"/>
            <a:ext cx="8112980" cy="4563160"/>
          </a:xfrm>
          <a:prstGeom prst="rect">
            <a:avLst/>
          </a:prstGeom>
        </p:spPr>
      </p:pic>
    </p:spTree>
    <p:extLst>
      <p:ext uri="{BB962C8B-B14F-4D97-AF65-F5344CB8AC3E}">
        <p14:creationId xmlns:p14="http://schemas.microsoft.com/office/powerpoint/2010/main" val="327952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remove" display="0">
                  <p:stCondLst>
                    <p:cond delay="indefinite"/>
                  </p:stCondLst>
                </p:cTn>
                <p:tgtEl>
                  <p:spTgt spid="1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SEGURIDAD</a:t>
            </a:r>
            <a:endParaRPr lang="es-AR" sz="2000" b="1" i="1" dirty="0">
              <a:latin typeface="Arial" panose="020B0604020202020204" pitchFamily="34" charset="0"/>
              <a:cs typeface="Arial" panose="020B0604020202020204" pitchFamily="34" charset="0"/>
            </a:endParaRPr>
          </a:p>
        </p:txBody>
      </p:sp>
      <p:sp>
        <p:nvSpPr>
          <p:cNvPr id="8" name="Content Placeholder 4">
            <a:extLst>
              <a:ext uri="{FF2B5EF4-FFF2-40B4-BE49-F238E27FC236}">
                <a16:creationId xmlns="" xmlns:a16="http://schemas.microsoft.com/office/drawing/2014/main" id="{84F6FDD7-8311-4A21-8CF6-4B0E52C15362}"/>
              </a:ext>
            </a:extLst>
          </p:cNvPr>
          <p:cNvSpPr txBox="1">
            <a:spLocks/>
          </p:cNvSpPr>
          <p:nvPr/>
        </p:nvSpPr>
        <p:spPr>
          <a:xfrm>
            <a:off x="0" y="2247776"/>
            <a:ext cx="4726745" cy="196698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Cuando se levanta del suelo, el disco de corte se detiene automáticamente</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Cuando entra en contacto con algo, el robot para, vuelve unos centímetros, y continúa en otra dirección</a:t>
            </a:r>
            <a:endParaRPr lang="pt-BR" sz="1800" i="1" dirty="0">
              <a:latin typeface="Arial" panose="020B0604020202020204" pitchFamily="34" charset="0"/>
              <a:cs typeface="Arial" panose="020B0604020202020204" pitchFamily="34" charset="0"/>
            </a:endParaRPr>
          </a:p>
        </p:txBody>
      </p:sp>
      <p:pic>
        <p:nvPicPr>
          <p:cNvPr id="9" name="Content Placeholder 8">
            <a:extLst>
              <a:ext uri="{FF2B5EF4-FFF2-40B4-BE49-F238E27FC236}">
                <a16:creationId xmlns="" xmlns:a16="http://schemas.microsoft.com/office/drawing/2014/main" id="{E4EB2367-5C45-42AE-8633-83B2781B1E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1563" y="2044057"/>
            <a:ext cx="3797300" cy="3419174"/>
          </a:xfrm>
          <a:prstGeom prst="rect">
            <a:avLst/>
          </a:prstGeom>
        </p:spPr>
      </p:pic>
    </p:spTree>
    <p:extLst>
      <p:ext uri="{BB962C8B-B14F-4D97-AF65-F5344CB8AC3E}">
        <p14:creationId xmlns:p14="http://schemas.microsoft.com/office/powerpoint/2010/main" val="388996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SEGURIDAD</a:t>
            </a:r>
            <a:endParaRPr lang="es-AR" sz="2000" b="1" i="1"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 xmlns:a16="http://schemas.microsoft.com/office/drawing/2014/main" id="{69BFBF1C-CC75-4A1A-873C-D22F82DBA2CA}"/>
              </a:ext>
            </a:extLst>
          </p:cNvPr>
          <p:cNvSpPr txBox="1">
            <a:spLocks/>
          </p:cNvSpPr>
          <p:nvPr/>
        </p:nvSpPr>
        <p:spPr>
          <a:xfrm>
            <a:off x="0" y="1654884"/>
            <a:ext cx="5307779" cy="315626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robot tiene varios sistemas antirrobo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Un código de 4 dígitos es necesario para realizar cualquier intervención</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Una alarma se dispara en caso de que el código sea ignorado o el robot sea levantado del suelo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Se vuelve inútil cuando es robado, ya que no se acopla a otra estación de carga</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Cuando es reportado como robado, queda sin soporte técnico</a:t>
            </a:r>
            <a:endParaRPr lang="pt-BR" sz="1800" i="1" dirty="0">
              <a:latin typeface="Arial" panose="020B0604020202020204" pitchFamily="34" charset="0"/>
              <a:cs typeface="Arial" panose="020B0604020202020204" pitchFamily="34" charset="0"/>
            </a:endParaRPr>
          </a:p>
        </p:txBody>
      </p:sp>
      <p:pic>
        <p:nvPicPr>
          <p:cNvPr id="12" name="Content Placeholder 5">
            <a:extLst>
              <a:ext uri="{FF2B5EF4-FFF2-40B4-BE49-F238E27FC236}">
                <a16:creationId xmlns="" xmlns:a16="http://schemas.microsoft.com/office/drawing/2014/main" id="{AC06C96E-D334-40D2-AE86-31606A2EA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307779" y="1218785"/>
            <a:ext cx="3797300" cy="40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154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SEGURIDAD</a:t>
            </a:r>
            <a:endParaRPr lang="es-AR" sz="2000" b="1" i="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 xmlns:a16="http://schemas.microsoft.com/office/drawing/2014/main" id="{51838043-1FA8-4328-8D21-0F3DD4E49200}"/>
              </a:ext>
            </a:extLst>
          </p:cNvPr>
          <p:cNvSpPr txBox="1">
            <a:spLocks/>
          </p:cNvSpPr>
          <p:nvPr/>
        </p:nvSpPr>
        <p:spPr>
          <a:xfrm>
            <a:off x="0" y="2130311"/>
            <a:ext cx="4628270" cy="202325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modelo Automower®430X tiene rastreo por la aplicación móvil</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Si el robot sale de un radio determinado del área de operación, automáticamente dispara una notificación y envía señales de ubicación</a:t>
            </a:r>
            <a:endParaRPr lang="pt-BR" sz="1800" i="1" dirty="0">
              <a:latin typeface="Arial" panose="020B0604020202020204" pitchFamily="34" charset="0"/>
              <a:cs typeface="Arial" panose="020B0604020202020204" pitchFamily="34" charset="0"/>
            </a:endParaRPr>
          </a:p>
        </p:txBody>
      </p:sp>
      <p:pic>
        <p:nvPicPr>
          <p:cNvPr id="13" name="Content Placeholder 6">
            <a:extLst>
              <a:ext uri="{FF2B5EF4-FFF2-40B4-BE49-F238E27FC236}">
                <a16:creationId xmlns="" xmlns:a16="http://schemas.microsoft.com/office/drawing/2014/main" id="{40B5D668-ECAD-422E-B8B0-E9A7A4EF07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628270" y="1239937"/>
            <a:ext cx="4477783" cy="4045604"/>
          </a:xfrm>
          <a:prstGeom prst="rect">
            <a:avLst/>
          </a:prstGeom>
        </p:spPr>
      </p:pic>
    </p:spTree>
    <p:extLst>
      <p:ext uri="{BB962C8B-B14F-4D97-AF65-F5344CB8AC3E}">
        <p14:creationId xmlns:p14="http://schemas.microsoft.com/office/powerpoint/2010/main" val="42786992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MATERIAL DE INSTALACIÓN</a:t>
            </a:r>
            <a:endParaRPr lang="es-AR" sz="2000" b="1" i="1"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 xmlns:a16="http://schemas.microsoft.com/office/drawing/2014/main" id="{8B95C6C0-96E4-43AA-812F-4201F9AED450}"/>
              </a:ext>
            </a:extLst>
          </p:cNvPr>
          <p:cNvSpPr txBox="1">
            <a:spLocks/>
          </p:cNvSpPr>
          <p:nvPr/>
        </p:nvSpPr>
        <p:spPr>
          <a:xfrm>
            <a:off x="0" y="1059143"/>
            <a:ext cx="9144000" cy="124795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r>
              <a:rPr lang="pt-BR" sz="1800" i="1" dirty="0" smtClean="0">
                <a:latin typeface="Arial" panose="020B0604020202020204" pitchFamily="34" charset="0"/>
                <a:cs typeface="Arial" panose="020B0604020202020204" pitchFamily="34" charset="0"/>
              </a:rPr>
              <a:t>El Automower </a:t>
            </a:r>
            <a:r>
              <a:rPr lang="es-ES" sz="1800" i="1" dirty="0" smtClean="0">
                <a:latin typeface="Arial" panose="020B0604020202020204" pitchFamily="34" charset="0"/>
                <a:cs typeface="Arial" panose="020B0604020202020204" pitchFamily="34" charset="0"/>
              </a:rPr>
              <a:t>no se suministra con los materiales de instalación</a:t>
            </a:r>
            <a:endParaRPr lang="pt-BR" sz="1800" i="1" dirty="0" smtClean="0">
              <a:latin typeface="Arial" panose="020B0604020202020204" pitchFamily="34" charset="0"/>
              <a:cs typeface="Arial" panose="020B0604020202020204" pitchFamily="34" charset="0"/>
            </a:endParaRPr>
          </a:p>
          <a:p>
            <a:pPr algn="just"/>
            <a:r>
              <a:rPr lang="es-ES" sz="1800" i="1" dirty="0" smtClean="0">
                <a:latin typeface="Arial" panose="020B0604020202020204" pitchFamily="34" charset="0"/>
                <a:cs typeface="Arial" panose="020B0604020202020204" pitchFamily="34" charset="0"/>
              </a:rPr>
              <a:t>Para la instalación hecha por el propio consumidor, kits de instalación se suministran, en 3 tamaños de acuerdo con el tamaño / complejidad del césped</a:t>
            </a:r>
            <a:endParaRPr lang="pt-BR" sz="1800" i="1" dirty="0">
              <a:latin typeface="Arial" panose="020B0604020202020204" pitchFamily="34" charset="0"/>
              <a:cs typeface="Arial" panose="020B0604020202020204" pitchFamily="34" charset="0"/>
            </a:endParaRPr>
          </a:p>
        </p:txBody>
      </p:sp>
      <p:pic>
        <p:nvPicPr>
          <p:cNvPr id="12" name="Picture 4" descr="http://support.husqvarna.com/storage/pim/hqss/product/Installation_Kit_H310-1305_huge.jpg">
            <a:extLst>
              <a:ext uri="{FF2B5EF4-FFF2-40B4-BE49-F238E27FC236}">
                <a16:creationId xmlns="" xmlns:a16="http://schemas.microsoft.com/office/drawing/2014/main" id="{20EB2F12-6BC3-4011-AC65-04E56198CC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063" y="2139895"/>
            <a:ext cx="7381875" cy="1714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4">
            <a:extLst>
              <a:ext uri="{FF2B5EF4-FFF2-40B4-BE49-F238E27FC236}">
                <a16:creationId xmlns="" xmlns:a16="http://schemas.microsoft.com/office/drawing/2014/main" id="{9350E7BF-5F14-4FB1-84D2-76E0CCA7BDFB}"/>
              </a:ext>
            </a:extLst>
          </p:cNvPr>
          <p:cNvGraphicFramePr>
            <a:graphicFrameLocks noGrp="1"/>
          </p:cNvGraphicFramePr>
          <p:nvPr>
            <p:extLst>
              <p:ext uri="{D42A27DB-BD31-4B8C-83A1-F6EECF244321}">
                <p14:modId xmlns:p14="http://schemas.microsoft.com/office/powerpoint/2010/main" val="2385675278"/>
              </p:ext>
            </p:extLst>
          </p:nvPr>
        </p:nvGraphicFramePr>
        <p:xfrm>
          <a:off x="881064" y="3966941"/>
          <a:ext cx="7381875" cy="1554480"/>
        </p:xfrm>
        <a:graphic>
          <a:graphicData uri="http://schemas.openxmlformats.org/drawingml/2006/table">
            <a:tbl>
              <a:tblPr firstRow="1" bandRow="1">
                <a:tableStyleId>{5940675A-B579-460E-94D1-54222C63F5DA}</a:tableStyleId>
              </a:tblPr>
              <a:tblGrid>
                <a:gridCol w="2460625">
                  <a:extLst>
                    <a:ext uri="{9D8B030D-6E8A-4147-A177-3AD203B41FA5}">
                      <a16:colId xmlns="" xmlns:a16="http://schemas.microsoft.com/office/drawing/2014/main" val="3724866432"/>
                    </a:ext>
                  </a:extLst>
                </a:gridCol>
                <a:gridCol w="2460625">
                  <a:extLst>
                    <a:ext uri="{9D8B030D-6E8A-4147-A177-3AD203B41FA5}">
                      <a16:colId xmlns="" xmlns:a16="http://schemas.microsoft.com/office/drawing/2014/main" val="2770477007"/>
                    </a:ext>
                  </a:extLst>
                </a:gridCol>
                <a:gridCol w="2460625">
                  <a:extLst>
                    <a:ext uri="{9D8B030D-6E8A-4147-A177-3AD203B41FA5}">
                      <a16:colId xmlns="" xmlns:a16="http://schemas.microsoft.com/office/drawing/2014/main" val="2854639715"/>
                    </a:ext>
                  </a:extLst>
                </a:gridCol>
              </a:tblGrid>
              <a:tr h="0">
                <a:tc>
                  <a:txBody>
                    <a:bodyPr/>
                    <a:lstStyle/>
                    <a:p>
                      <a:pPr algn="ctr"/>
                      <a:r>
                        <a:rPr lang="pt-BR" sz="1400" b="1" dirty="0">
                          <a:latin typeface="Arial" panose="020B0604020202020204" pitchFamily="34" charset="0"/>
                          <a:cs typeface="Arial" panose="020B0604020202020204" pitchFamily="34" charset="0"/>
                        </a:rPr>
                        <a:t>SMALL</a:t>
                      </a:r>
                    </a:p>
                  </a:txBody>
                  <a:tcPr/>
                </a:tc>
                <a:tc>
                  <a:txBody>
                    <a:bodyPr/>
                    <a:lstStyle/>
                    <a:p>
                      <a:pPr algn="ctr"/>
                      <a:r>
                        <a:rPr lang="pt-BR" sz="1400" b="1" dirty="0">
                          <a:latin typeface="Arial" panose="020B0604020202020204" pitchFamily="34" charset="0"/>
                          <a:cs typeface="Arial" panose="020B0604020202020204" pitchFamily="34" charset="0"/>
                        </a:rPr>
                        <a:t>MEDIUM</a:t>
                      </a:r>
                    </a:p>
                  </a:txBody>
                  <a:tcPr/>
                </a:tc>
                <a:tc>
                  <a:txBody>
                    <a:bodyPr/>
                    <a:lstStyle/>
                    <a:p>
                      <a:pPr algn="ctr"/>
                      <a:r>
                        <a:rPr lang="pt-BR" sz="1400" b="1" dirty="0">
                          <a:latin typeface="Arial" panose="020B0604020202020204" pitchFamily="34" charset="0"/>
                          <a:cs typeface="Arial" panose="020B0604020202020204" pitchFamily="34" charset="0"/>
                        </a:rPr>
                        <a:t>LARGE</a:t>
                      </a:r>
                    </a:p>
                  </a:txBody>
                  <a:tcPr/>
                </a:tc>
                <a:extLst>
                  <a:ext uri="{0D108BD9-81ED-4DB2-BD59-A6C34878D82A}">
                    <a16:rowId xmlns="" xmlns:a16="http://schemas.microsoft.com/office/drawing/2014/main" val="4193482348"/>
                  </a:ext>
                </a:extLst>
              </a:tr>
              <a:tr h="0">
                <a:tc>
                  <a:txBody>
                    <a:bodyPr/>
                    <a:lstStyle/>
                    <a:p>
                      <a:pPr algn="ctr"/>
                      <a:r>
                        <a:rPr lang="pt-BR" sz="1400" dirty="0">
                          <a:latin typeface="Arial" panose="020B0604020202020204" pitchFamily="34" charset="0"/>
                          <a:cs typeface="Arial" panose="020B0604020202020204" pitchFamily="34" charset="0"/>
                        </a:rPr>
                        <a:t>967 62 36-01</a:t>
                      </a:r>
                    </a:p>
                  </a:txBody>
                  <a:tcPr/>
                </a:tc>
                <a:tc>
                  <a:txBody>
                    <a:bodyPr/>
                    <a:lstStyle/>
                    <a:p>
                      <a:pPr algn="ctr"/>
                      <a:r>
                        <a:rPr lang="pt-BR" sz="1400" dirty="0">
                          <a:latin typeface="Arial" panose="020B0604020202020204" pitchFamily="34" charset="0"/>
                          <a:cs typeface="Arial" panose="020B0604020202020204" pitchFamily="34" charset="0"/>
                        </a:rPr>
                        <a:t>967 62 36-02</a:t>
                      </a:r>
                    </a:p>
                  </a:txBody>
                  <a:tcPr/>
                </a:tc>
                <a:tc>
                  <a:txBody>
                    <a:bodyPr/>
                    <a:lstStyle/>
                    <a:p>
                      <a:pPr algn="ctr"/>
                      <a:r>
                        <a:rPr lang="pt-BR" sz="1400" dirty="0">
                          <a:latin typeface="Arial" panose="020B0604020202020204" pitchFamily="34" charset="0"/>
                          <a:cs typeface="Arial" panose="020B0604020202020204" pitchFamily="34" charset="0"/>
                        </a:rPr>
                        <a:t>967 62 36-03</a:t>
                      </a:r>
                    </a:p>
                  </a:txBody>
                  <a:tcPr/>
                </a:tc>
                <a:extLst>
                  <a:ext uri="{0D108BD9-81ED-4DB2-BD59-A6C34878D82A}">
                    <a16:rowId xmlns="" xmlns:a16="http://schemas.microsoft.com/office/drawing/2014/main" val="1803574620"/>
                  </a:ext>
                </a:extLst>
              </a:tr>
              <a:tr h="0">
                <a:tc>
                  <a:txBody>
                    <a:bodyPr/>
                    <a:lstStyle/>
                    <a:p>
                      <a:pPr algn="ctr"/>
                      <a:r>
                        <a:rPr lang="es-AR" sz="1400" noProof="0" dirty="0" smtClean="0">
                          <a:latin typeface="Arial" panose="020B0604020202020204" pitchFamily="34" charset="0"/>
                          <a:cs typeface="Arial" panose="020B0604020202020204" pitchFamily="34" charset="0"/>
                        </a:rPr>
                        <a:t>Cable</a:t>
                      </a:r>
                      <a:r>
                        <a:rPr lang="pt-BR" sz="1400" dirty="0" smtClean="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(150m), </a:t>
                      </a:r>
                      <a:r>
                        <a:rPr lang="pt-BR" sz="1400" dirty="0" smtClean="0">
                          <a:latin typeface="Arial" panose="020B0604020202020204" pitchFamily="34" charset="0"/>
                          <a:cs typeface="Arial" panose="020B0604020202020204" pitchFamily="34" charset="0"/>
                        </a:rPr>
                        <a:t>          </a:t>
                      </a:r>
                      <a:r>
                        <a:rPr lang="es-AR" sz="1400" noProof="0" dirty="0" smtClean="0">
                          <a:latin typeface="Arial" panose="020B0604020202020204" pitchFamily="34" charset="0"/>
                          <a:cs typeface="Arial" panose="020B0604020202020204" pitchFamily="34" charset="0"/>
                        </a:rPr>
                        <a:t>Clavijas</a:t>
                      </a:r>
                      <a:r>
                        <a:rPr lang="pt-BR" sz="1400" dirty="0" smtClean="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(300 PC), </a:t>
                      </a:r>
                      <a:r>
                        <a:rPr lang="pt-BR" sz="1400" dirty="0" smtClean="0">
                          <a:latin typeface="Arial" panose="020B0604020202020204" pitchFamily="34" charset="0"/>
                          <a:cs typeface="Arial" panose="020B0604020202020204" pitchFamily="34" charset="0"/>
                        </a:rPr>
                        <a:t>    Acoples </a:t>
                      </a:r>
                      <a:r>
                        <a:rPr lang="pt-BR" sz="1400" dirty="0">
                          <a:latin typeface="Arial" panose="020B0604020202020204" pitchFamily="34" charset="0"/>
                          <a:cs typeface="Arial" panose="020B0604020202020204" pitchFamily="34" charset="0"/>
                        </a:rPr>
                        <a:t>(3 PC), </a:t>
                      </a:r>
                      <a:r>
                        <a:rPr lang="pt-BR" sz="1400" dirty="0" smtClean="0">
                          <a:latin typeface="Arial" panose="020B0604020202020204" pitchFamily="34" charset="0"/>
                          <a:cs typeface="Arial" panose="020B0604020202020204" pitchFamily="34" charset="0"/>
                        </a:rPr>
                        <a:t>  Conectores </a:t>
                      </a:r>
                      <a:r>
                        <a:rPr lang="pt-BR" sz="1400" dirty="0">
                          <a:latin typeface="Arial" panose="020B0604020202020204" pitchFamily="34" charset="0"/>
                          <a:cs typeface="Arial" panose="020B0604020202020204" pitchFamily="34" charset="0"/>
                        </a:rPr>
                        <a:t>(5 PC)</a:t>
                      </a:r>
                    </a:p>
                  </a:txBody>
                  <a:tcPr/>
                </a:tc>
                <a:tc>
                  <a:txBody>
                    <a:bodyPr/>
                    <a:lstStyle/>
                    <a:p>
                      <a:pPr algn="ctr"/>
                      <a:r>
                        <a:rPr lang="es-AR" sz="1400" noProof="0" dirty="0" smtClean="0">
                          <a:latin typeface="Arial" panose="020B0604020202020204" pitchFamily="34" charset="0"/>
                          <a:cs typeface="Arial" panose="020B0604020202020204" pitchFamily="34" charset="0"/>
                        </a:rPr>
                        <a:t>Cable</a:t>
                      </a:r>
                      <a:r>
                        <a:rPr lang="pt-BR" sz="1400" dirty="0" smtClean="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(250m), </a:t>
                      </a:r>
                      <a:r>
                        <a:rPr lang="pt-BR" sz="1400" dirty="0" smtClean="0">
                          <a:latin typeface="Arial" panose="020B0604020202020204" pitchFamily="34" charset="0"/>
                          <a:cs typeface="Arial" panose="020B0604020202020204" pitchFamily="34" charset="0"/>
                        </a:rPr>
                        <a:t>          </a:t>
                      </a:r>
                      <a:r>
                        <a:rPr lang="es-AR" sz="1400" noProof="0" dirty="0" smtClean="0">
                          <a:latin typeface="Arial" panose="020B0604020202020204" pitchFamily="34" charset="0"/>
                          <a:cs typeface="Arial" panose="020B0604020202020204" pitchFamily="34" charset="0"/>
                        </a:rPr>
                        <a:t>Clavijas</a:t>
                      </a:r>
                      <a:r>
                        <a:rPr lang="pt-BR" sz="1400" dirty="0" smtClean="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(400 PC), </a:t>
                      </a:r>
                      <a:r>
                        <a:rPr lang="pt-BR" sz="1400" dirty="0" smtClean="0">
                          <a:latin typeface="Arial" panose="020B0604020202020204" pitchFamily="34" charset="0"/>
                          <a:cs typeface="Arial" panose="020B0604020202020204" pitchFamily="34" charset="0"/>
                        </a:rPr>
                        <a:t>   </a:t>
                      </a:r>
                      <a:r>
                        <a:rPr lang="pt-BR" sz="1400" baseline="0" dirty="0" smtClean="0">
                          <a:latin typeface="Arial" panose="020B0604020202020204" pitchFamily="34" charset="0"/>
                          <a:cs typeface="Arial" panose="020B0604020202020204" pitchFamily="34" charset="0"/>
                        </a:rPr>
                        <a:t> </a:t>
                      </a:r>
                      <a:r>
                        <a:rPr lang="pt-BR" sz="1400" dirty="0" smtClean="0">
                          <a:latin typeface="Arial" panose="020B0604020202020204" pitchFamily="34" charset="0"/>
                          <a:cs typeface="Arial" panose="020B0604020202020204" pitchFamily="34" charset="0"/>
                        </a:rPr>
                        <a:t>Acoples </a:t>
                      </a:r>
                      <a:r>
                        <a:rPr lang="pt-BR" sz="1400" dirty="0">
                          <a:latin typeface="Arial" panose="020B0604020202020204" pitchFamily="34" charset="0"/>
                          <a:cs typeface="Arial" panose="020B0604020202020204" pitchFamily="34" charset="0"/>
                        </a:rPr>
                        <a:t>(3 PC), </a:t>
                      </a:r>
                      <a:r>
                        <a:rPr lang="pt-BR" sz="1400" dirty="0" smtClean="0">
                          <a:latin typeface="Arial" panose="020B0604020202020204" pitchFamily="34" charset="0"/>
                          <a:cs typeface="Arial" panose="020B0604020202020204" pitchFamily="34" charset="0"/>
                        </a:rPr>
                        <a:t>  Conectores </a:t>
                      </a:r>
                      <a:r>
                        <a:rPr lang="pt-BR" sz="1400" dirty="0">
                          <a:latin typeface="Arial" panose="020B0604020202020204" pitchFamily="34" charset="0"/>
                          <a:cs typeface="Arial" panose="020B0604020202020204" pitchFamily="34" charset="0"/>
                        </a:rPr>
                        <a:t>(5 PC)</a:t>
                      </a:r>
                    </a:p>
                  </a:txBody>
                  <a:tcPr/>
                </a:tc>
                <a:tc>
                  <a:txBody>
                    <a:bodyPr/>
                    <a:lstStyle/>
                    <a:p>
                      <a:pPr algn="ctr"/>
                      <a:r>
                        <a:rPr lang="es-AR" sz="1400" noProof="0" dirty="0" smtClean="0">
                          <a:latin typeface="Arial" panose="020B0604020202020204" pitchFamily="34" charset="0"/>
                          <a:cs typeface="Arial" panose="020B0604020202020204" pitchFamily="34" charset="0"/>
                        </a:rPr>
                        <a:t>Cable</a:t>
                      </a:r>
                      <a:r>
                        <a:rPr lang="pt-BR" sz="1400" dirty="0" smtClean="0">
                          <a:latin typeface="Arial" panose="020B0604020202020204" pitchFamily="34" charset="0"/>
                          <a:cs typeface="Arial" panose="020B0604020202020204" pitchFamily="34" charset="0"/>
                        </a:rPr>
                        <a:t>(400m</a:t>
                      </a:r>
                      <a:r>
                        <a:rPr lang="pt-BR" sz="1400" dirty="0">
                          <a:latin typeface="Arial" panose="020B0604020202020204" pitchFamily="34" charset="0"/>
                          <a:cs typeface="Arial" panose="020B0604020202020204" pitchFamily="34" charset="0"/>
                        </a:rPr>
                        <a:t>), </a:t>
                      </a:r>
                      <a:r>
                        <a:rPr lang="pt-BR" sz="1400" dirty="0" smtClean="0">
                          <a:latin typeface="Arial" panose="020B0604020202020204" pitchFamily="34" charset="0"/>
                          <a:cs typeface="Arial" panose="020B0604020202020204" pitchFamily="34" charset="0"/>
                        </a:rPr>
                        <a:t>           </a:t>
                      </a:r>
                      <a:r>
                        <a:rPr lang="es-AR" sz="1400" noProof="0" dirty="0" smtClean="0">
                          <a:latin typeface="Arial" panose="020B0604020202020204" pitchFamily="34" charset="0"/>
                          <a:cs typeface="Arial" panose="020B0604020202020204" pitchFamily="34" charset="0"/>
                        </a:rPr>
                        <a:t>Clavijas</a:t>
                      </a:r>
                      <a:r>
                        <a:rPr lang="pt-BR" sz="1400" dirty="0" smtClean="0">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(600 PC), </a:t>
                      </a:r>
                      <a:r>
                        <a:rPr lang="pt-BR" sz="1400" dirty="0" smtClean="0">
                          <a:latin typeface="Arial" panose="020B0604020202020204" pitchFamily="34" charset="0"/>
                          <a:cs typeface="Arial" panose="020B0604020202020204" pitchFamily="34" charset="0"/>
                        </a:rPr>
                        <a:t>    Acoples </a:t>
                      </a:r>
                      <a:r>
                        <a:rPr lang="pt-BR" sz="1400" dirty="0">
                          <a:latin typeface="Arial" panose="020B0604020202020204" pitchFamily="34" charset="0"/>
                          <a:cs typeface="Arial" panose="020B0604020202020204" pitchFamily="34" charset="0"/>
                        </a:rPr>
                        <a:t>(5 PC), </a:t>
                      </a:r>
                      <a:r>
                        <a:rPr lang="pt-BR" sz="1400" dirty="0" smtClean="0">
                          <a:latin typeface="Arial" panose="020B0604020202020204" pitchFamily="34" charset="0"/>
                          <a:cs typeface="Arial" panose="020B0604020202020204" pitchFamily="34" charset="0"/>
                        </a:rPr>
                        <a:t>  Conectores </a:t>
                      </a:r>
                      <a:r>
                        <a:rPr lang="pt-BR" sz="1400" dirty="0">
                          <a:latin typeface="Arial" panose="020B0604020202020204" pitchFamily="34" charset="0"/>
                          <a:cs typeface="Arial" panose="020B0604020202020204" pitchFamily="34" charset="0"/>
                        </a:rPr>
                        <a:t>(5 PC)</a:t>
                      </a:r>
                    </a:p>
                  </a:txBody>
                  <a:tcPr/>
                </a:tc>
                <a:extLst>
                  <a:ext uri="{0D108BD9-81ED-4DB2-BD59-A6C34878D82A}">
                    <a16:rowId xmlns="" xmlns:a16="http://schemas.microsoft.com/office/drawing/2014/main" val="911995320"/>
                  </a:ext>
                </a:extLst>
              </a:tr>
            </a:tbl>
          </a:graphicData>
        </a:graphic>
      </p:graphicFrame>
    </p:spTree>
    <p:extLst>
      <p:ext uri="{BB962C8B-B14F-4D97-AF65-F5344CB8AC3E}">
        <p14:creationId xmlns:p14="http://schemas.microsoft.com/office/powerpoint/2010/main" val="505447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102973" y="1123412"/>
            <a:ext cx="6530371" cy="348813"/>
          </a:xfrm>
          <a:prstGeom prst="rect">
            <a:avLst/>
          </a:prstGeom>
          <a:noFill/>
        </p:spPr>
        <p:txBody>
          <a:bodyPr wrap="square" rtlCol="0">
            <a:spAutoFit/>
          </a:bodyPr>
          <a:lstStyle/>
          <a:p>
            <a:pPr marL="342900" indent="-342900" algn="just">
              <a:lnSpc>
                <a:spcPts val="2000"/>
              </a:lnSpc>
              <a:spcBef>
                <a:spcPts val="10"/>
              </a:spcBef>
              <a:spcAft>
                <a:spcPts val="10"/>
              </a:spcAft>
              <a:buFont typeface="Arial" panose="020B0604020202020204" pitchFamily="34" charset="0"/>
              <a:buChar char="•"/>
            </a:pPr>
            <a:r>
              <a:rPr lang="es-AR" i="1" dirty="0" smtClean="0">
                <a:latin typeface="Arial" panose="020B0604020202020204" pitchFamily="34" charset="0"/>
                <a:cs typeface="Arial" panose="020B0604020202020204" pitchFamily="34" charset="0"/>
              </a:rPr>
              <a:t>El sistema se compone básicamente de 3 partes:</a:t>
            </a:r>
          </a:p>
        </p:txBody>
      </p:sp>
      <p:grpSp>
        <p:nvGrpSpPr>
          <p:cNvPr id="15" name="Group 7">
            <a:extLst>
              <a:ext uri="{FF2B5EF4-FFF2-40B4-BE49-F238E27FC236}">
                <a16:creationId xmlns:a16="http://schemas.microsoft.com/office/drawing/2014/main" xmlns="" id="{99456DBC-D245-4387-BBA9-80648E9A15FC}"/>
              </a:ext>
            </a:extLst>
          </p:cNvPr>
          <p:cNvGrpSpPr/>
          <p:nvPr/>
        </p:nvGrpSpPr>
        <p:grpSpPr>
          <a:xfrm>
            <a:off x="4607790" y="1454050"/>
            <a:ext cx="2371828" cy="1729455"/>
            <a:chOff x="2741473" y="2940428"/>
            <a:chExt cx="2371828" cy="1729455"/>
          </a:xfrm>
        </p:grpSpPr>
        <p:pic>
          <p:nvPicPr>
            <p:cNvPr id="16" name="Picture 2" descr="http://support.husqvarna.com/static/info/DamImageProxy.ashx/view/802495/H320-0180.jpg?ts=1337074765703">
              <a:extLst>
                <a:ext uri="{FF2B5EF4-FFF2-40B4-BE49-F238E27FC236}">
                  <a16:creationId xmlns:a16="http://schemas.microsoft.com/office/drawing/2014/main" xmlns="" id="{3B637E48-3A10-45E7-BE1A-111762A1B7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66655" y="2940428"/>
              <a:ext cx="1936650" cy="14242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a:extLst>
                <a:ext uri="{FF2B5EF4-FFF2-40B4-BE49-F238E27FC236}">
                  <a16:creationId xmlns:a16="http://schemas.microsoft.com/office/drawing/2014/main" xmlns="" id="{2A1DFBA0-E303-4BFA-84FF-9B8846124524}"/>
                </a:ext>
              </a:extLst>
            </p:cNvPr>
            <p:cNvSpPr txBox="1"/>
            <p:nvPr/>
          </p:nvSpPr>
          <p:spPr>
            <a:xfrm>
              <a:off x="2741473" y="4285162"/>
              <a:ext cx="2371828" cy="384721"/>
            </a:xfrm>
            <a:prstGeom prst="rect">
              <a:avLst/>
            </a:prstGeom>
            <a:noFill/>
          </p:spPr>
          <p:txBody>
            <a:bodyPr wrap="square" rtlCol="0">
              <a:spAutoFit/>
            </a:bodyPr>
            <a:lstStyle/>
            <a:p>
              <a:pPr algn="ctr">
                <a:lnSpc>
                  <a:spcPct val="95000"/>
                </a:lnSpc>
                <a:spcBef>
                  <a:spcPts val="600"/>
                </a:spcBef>
              </a:pPr>
              <a:r>
                <a:rPr lang="es-AR" sz="2000" dirty="0" smtClean="0">
                  <a:latin typeface="Arial" panose="020B0604020202020204" pitchFamily="34" charset="0"/>
                  <a:cs typeface="Arial" panose="020B0604020202020204" pitchFamily="34" charset="0"/>
                </a:rPr>
                <a:t>Estación</a:t>
              </a:r>
              <a:r>
                <a:rPr lang="pt-BR" sz="2000" dirty="0" smtClean="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de carga</a:t>
              </a:r>
            </a:p>
          </p:txBody>
        </p:sp>
      </p:grpSp>
      <p:grpSp>
        <p:nvGrpSpPr>
          <p:cNvPr id="18" name="Group 11">
            <a:extLst>
              <a:ext uri="{FF2B5EF4-FFF2-40B4-BE49-F238E27FC236}">
                <a16:creationId xmlns:a16="http://schemas.microsoft.com/office/drawing/2014/main" xmlns="" id="{FF84CC11-2B50-41CA-B646-911EA4B87C01}"/>
              </a:ext>
            </a:extLst>
          </p:cNvPr>
          <p:cNvGrpSpPr/>
          <p:nvPr/>
        </p:nvGrpSpPr>
        <p:grpSpPr>
          <a:xfrm>
            <a:off x="2104752" y="1702263"/>
            <a:ext cx="2371828" cy="1428226"/>
            <a:chOff x="715514" y="2976611"/>
            <a:chExt cx="2371828" cy="1428226"/>
          </a:xfrm>
        </p:grpSpPr>
        <p:pic>
          <p:nvPicPr>
            <p:cNvPr id="19" name="Picture 4" descr="http://support.husqvarna.com/static/info/DamImageProxy.ashx/view/837918/H310-0797.jpg?ts=1435572027508">
              <a:extLst>
                <a:ext uri="{FF2B5EF4-FFF2-40B4-BE49-F238E27FC236}">
                  <a16:creationId xmlns:a16="http://schemas.microsoft.com/office/drawing/2014/main" xmlns="" id="{86A82845-E4A7-4D7A-8216-DD74C1C8EF0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1428" y="2976611"/>
              <a:ext cx="2160000" cy="11876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8">
              <a:extLst>
                <a:ext uri="{FF2B5EF4-FFF2-40B4-BE49-F238E27FC236}">
                  <a16:creationId xmlns:a16="http://schemas.microsoft.com/office/drawing/2014/main" xmlns="" id="{9BA6FC47-AE6C-4CFF-937D-18717CDE175A}"/>
                </a:ext>
              </a:extLst>
            </p:cNvPr>
            <p:cNvSpPr txBox="1"/>
            <p:nvPr/>
          </p:nvSpPr>
          <p:spPr>
            <a:xfrm>
              <a:off x="715514" y="4020116"/>
              <a:ext cx="2371828" cy="384721"/>
            </a:xfrm>
            <a:prstGeom prst="rect">
              <a:avLst/>
            </a:prstGeom>
            <a:noFill/>
          </p:spPr>
          <p:txBody>
            <a:bodyPr wrap="square" rtlCol="0">
              <a:spAutoFit/>
            </a:bodyPr>
            <a:lstStyle/>
            <a:p>
              <a:pPr algn="ctr">
                <a:lnSpc>
                  <a:spcPct val="95000"/>
                </a:lnSpc>
                <a:spcBef>
                  <a:spcPts val="600"/>
                </a:spcBef>
              </a:pPr>
              <a:r>
                <a:rPr lang="es-AR" sz="2000" dirty="0" smtClean="0">
                  <a:latin typeface="Arial" panose="020B0604020202020204" pitchFamily="34" charset="0"/>
                  <a:cs typeface="Arial" panose="020B0604020202020204" pitchFamily="34" charset="0"/>
                </a:rPr>
                <a:t>Robot</a:t>
              </a:r>
              <a:endParaRPr lang="es-AR" sz="2000" dirty="0">
                <a:latin typeface="Arial" panose="020B0604020202020204" pitchFamily="34" charset="0"/>
                <a:cs typeface="Arial" panose="020B0604020202020204" pitchFamily="34" charset="0"/>
              </a:endParaRPr>
            </a:p>
          </p:txBody>
        </p:sp>
      </p:grpSp>
      <p:grpSp>
        <p:nvGrpSpPr>
          <p:cNvPr id="21" name="Group 9">
            <a:extLst>
              <a:ext uri="{FF2B5EF4-FFF2-40B4-BE49-F238E27FC236}">
                <a16:creationId xmlns:a16="http://schemas.microsoft.com/office/drawing/2014/main" xmlns="" id="{C6ED439D-A015-4B7D-A159-31ACFBB6A100}"/>
              </a:ext>
            </a:extLst>
          </p:cNvPr>
          <p:cNvGrpSpPr/>
          <p:nvPr/>
        </p:nvGrpSpPr>
        <p:grpSpPr>
          <a:xfrm>
            <a:off x="2405786" y="3363144"/>
            <a:ext cx="4363836" cy="2305295"/>
            <a:chOff x="4900079" y="2616376"/>
            <a:chExt cx="4363836" cy="2305295"/>
          </a:xfrm>
        </p:grpSpPr>
        <p:pic>
          <p:nvPicPr>
            <p:cNvPr id="22" name="Picture 6">
              <a:extLst>
                <a:ext uri="{FF2B5EF4-FFF2-40B4-BE49-F238E27FC236}">
                  <a16:creationId xmlns:a16="http://schemas.microsoft.com/office/drawing/2014/main" xmlns="" id="{57EDE97A-A3E0-442D-B333-FA934F459F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00079" y="2616376"/>
              <a:ext cx="4363836" cy="1908094"/>
            </a:xfrm>
            <a:prstGeom prst="rect">
              <a:avLst/>
            </a:prstGeom>
          </p:spPr>
        </p:pic>
        <p:sp>
          <p:nvSpPr>
            <p:cNvPr id="23" name="TextBox 10">
              <a:extLst>
                <a:ext uri="{FF2B5EF4-FFF2-40B4-BE49-F238E27FC236}">
                  <a16:creationId xmlns:a16="http://schemas.microsoft.com/office/drawing/2014/main" xmlns="" id="{700E8AAC-1192-4DC0-A0B2-752316831250}"/>
                </a:ext>
              </a:extLst>
            </p:cNvPr>
            <p:cNvSpPr txBox="1"/>
            <p:nvPr/>
          </p:nvSpPr>
          <p:spPr>
            <a:xfrm>
              <a:off x="5896082" y="4536950"/>
              <a:ext cx="2371828" cy="384721"/>
            </a:xfrm>
            <a:prstGeom prst="rect">
              <a:avLst/>
            </a:prstGeom>
            <a:noFill/>
          </p:spPr>
          <p:txBody>
            <a:bodyPr wrap="square" rtlCol="0">
              <a:spAutoFit/>
            </a:bodyPr>
            <a:lstStyle/>
            <a:p>
              <a:pPr algn="ctr">
                <a:lnSpc>
                  <a:spcPct val="95000"/>
                </a:lnSpc>
                <a:spcBef>
                  <a:spcPts val="600"/>
                </a:spcBef>
              </a:pPr>
              <a:r>
                <a:rPr lang="es-AR" sz="2000" dirty="0" smtClean="0">
                  <a:latin typeface="Arial" panose="020B0604020202020204" pitchFamily="34" charset="0"/>
                  <a:cs typeface="Arial" panose="020B0604020202020204" pitchFamily="34" charset="0"/>
                </a:rPr>
                <a:t>Cable</a:t>
              </a:r>
              <a:r>
                <a:rPr lang="pt-BR" sz="2000" dirty="0" smtClean="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rPr>
                <a:t>delimitador</a:t>
              </a:r>
            </a:p>
          </p:txBody>
        </p:sp>
      </p:grpSp>
      <p:sp>
        <p:nvSpPr>
          <p:cNvPr id="24" name="CuadroTexto 2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CONCEPTO</a:t>
            </a:r>
            <a:endParaRPr lang="es-AR"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6463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http://support.husqvarna.com/storage/pim/hqss/product/Loop_wire_H310-0926_huge.jpg">
            <a:extLst>
              <a:ext uri="{FF2B5EF4-FFF2-40B4-BE49-F238E27FC236}">
                <a16:creationId xmlns="" xmlns:a16="http://schemas.microsoft.com/office/drawing/2014/main" id="{FC90F633-A5EB-4231-9704-A9C6D577D52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417" y="1704192"/>
            <a:ext cx="3708805" cy="27086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upport.husqvarna.com/storage/pim/hqss/product/Splicer_H330-0057_huge.jpg">
            <a:extLst>
              <a:ext uri="{FF2B5EF4-FFF2-40B4-BE49-F238E27FC236}">
                <a16:creationId xmlns="" xmlns:a16="http://schemas.microsoft.com/office/drawing/2014/main" id="{20E80002-5052-4716-A7DE-C09855D2B40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27607" y="3955279"/>
            <a:ext cx="3035944" cy="17934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support.husqvarna.com/storage/pim/hqss/product/Installation_Kit_H310-0717_huge.jpg">
            <a:extLst>
              <a:ext uri="{FF2B5EF4-FFF2-40B4-BE49-F238E27FC236}">
                <a16:creationId xmlns="" xmlns:a16="http://schemas.microsoft.com/office/drawing/2014/main" id="{AC3D3651-6038-475F-BA36-9BF4856F7E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62795" y="2184415"/>
            <a:ext cx="3557499" cy="353313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upport.husqvarna.com/storage/pim/hqss/product/Connector_H330-0027_huge.jpg">
            <a:extLst>
              <a:ext uri="{FF2B5EF4-FFF2-40B4-BE49-F238E27FC236}">
                <a16:creationId xmlns="" xmlns:a16="http://schemas.microsoft.com/office/drawing/2014/main" id="{2594E4BC-0A82-40A4-9249-E9585FA0C47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30458" y="1689356"/>
            <a:ext cx="2370335" cy="207908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MATERIAL DE INSTALACIÓN</a:t>
            </a:r>
            <a:endParaRPr lang="es-AR" sz="2000" b="1" i="1"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 xmlns:a16="http://schemas.microsoft.com/office/drawing/2014/main" id="{8B95C6C0-96E4-43AA-812F-4201F9AED450}"/>
              </a:ext>
            </a:extLst>
          </p:cNvPr>
          <p:cNvSpPr txBox="1">
            <a:spLocks/>
          </p:cNvSpPr>
          <p:nvPr/>
        </p:nvSpPr>
        <p:spPr>
          <a:xfrm>
            <a:off x="-1" y="1099765"/>
            <a:ext cx="9144001" cy="79750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r>
              <a:rPr lang="es-ES" sz="1800" i="1" dirty="0" smtClean="0">
                <a:latin typeface="Arial" panose="020B0604020202020204" pitchFamily="34" charset="0"/>
                <a:cs typeface="Arial" panose="020B0604020202020204" pitchFamily="34" charset="0"/>
              </a:rPr>
              <a:t>Para la instalación realizada por el distribuidor local, se recomienda la adquisición de los materiales en grandes cantidades, para reducir el costo y el desperdicio de cable.</a:t>
            </a:r>
            <a:endParaRPr lang="pt-BR" sz="1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08698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MANTENIMIENTO - BATERIA</a:t>
            </a:r>
            <a:endParaRPr lang="es-AR" sz="2000" b="1" i="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xmlns="" id="{16235AF4-A9C4-46FC-BEDE-3EBC84EFA416}"/>
              </a:ext>
            </a:extLst>
          </p:cNvPr>
          <p:cNvSpPr txBox="1">
            <a:spLocks/>
          </p:cNvSpPr>
          <p:nvPr/>
        </p:nvSpPr>
        <p:spPr>
          <a:xfrm>
            <a:off x="148783" y="1782824"/>
            <a:ext cx="4366946" cy="267663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Batería de iones de litio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Libre de mantenimiento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Vida útil de 2 a 4 años, dependiendo de las condiciones de uso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El cambio de la batería debe realizarse en el servicio oficial Husqvarna de su zona</a:t>
            </a:r>
            <a:endParaRPr lang="pt-BR" sz="1800" i="1" dirty="0" smtClean="0">
              <a:latin typeface="Arial" panose="020B0604020202020204" pitchFamily="34" charset="0"/>
              <a:cs typeface="Arial" panose="020B0604020202020204" pitchFamily="34" charset="0"/>
            </a:endParaRPr>
          </a:p>
          <a:p>
            <a:pPr algn="just">
              <a:buClrTx/>
              <a:buFont typeface="Arial" panose="020B0604020202020204" pitchFamily="34" charset="0"/>
              <a:buChar char="•"/>
            </a:pPr>
            <a:endParaRPr lang="pt-BR" sz="1800" i="1" dirty="0" smtClean="0">
              <a:latin typeface="Arial" panose="020B0604020202020204" pitchFamily="34" charset="0"/>
              <a:cs typeface="Arial" panose="020B0604020202020204" pitchFamily="34" charset="0"/>
            </a:endParaRPr>
          </a:p>
          <a:p>
            <a:pPr lvl="1" algn="just">
              <a:buClrTx/>
              <a:buFont typeface="Arial" panose="020B0604020202020204" pitchFamily="34" charset="0"/>
              <a:buChar char="•"/>
            </a:pPr>
            <a:endParaRPr lang="pt-BR" sz="1800" i="1" dirty="0">
              <a:latin typeface="Arial" panose="020B0604020202020204" pitchFamily="34" charset="0"/>
              <a:cs typeface="Arial" panose="020B0604020202020204" pitchFamily="34" charset="0"/>
            </a:endParaRPr>
          </a:p>
        </p:txBody>
      </p:sp>
      <p:pic>
        <p:nvPicPr>
          <p:cNvPr id="15" name="Picture 2" descr="http://support.husqvarna.com/storage/pim/hqss/product/Battery_mower_H330-0035_huge.jpg">
            <a:extLst>
              <a:ext uri="{FF2B5EF4-FFF2-40B4-BE49-F238E27FC236}">
                <a16:creationId xmlns:a16="http://schemas.microsoft.com/office/drawing/2014/main" xmlns="" id="{D67CADBD-D7F8-45F3-ADFD-E29CE40138E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98609" y="1111847"/>
            <a:ext cx="4119216" cy="4488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657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Content Placeholder 7">
            <a:extLst>
              <a:ext uri="{FF2B5EF4-FFF2-40B4-BE49-F238E27FC236}">
                <a16:creationId xmlns:a16="http://schemas.microsoft.com/office/drawing/2014/main" xmlns="" id="{8E68AC79-8597-4C2B-99C4-1059728863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32862" y="1103188"/>
            <a:ext cx="3578662" cy="4474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xmlns="" id="{5B349F15-2403-41A2-9E76-AEB0D87D2FC0}"/>
              </a:ext>
            </a:extLst>
          </p:cNvPr>
          <p:cNvSpPr txBox="1">
            <a:spLocks/>
          </p:cNvSpPr>
          <p:nvPr/>
        </p:nvSpPr>
        <p:spPr>
          <a:xfrm>
            <a:off x="-14068" y="1501965"/>
            <a:ext cx="5546930" cy="349207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mantenimiento del Automower es ayudado por el software "Autocheck"</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Al conectar el robot al PC a través de un cable USB, es posible acceder a varias informaciones:</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Horas de funcionamiento</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Ciclos de carga</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Historial de fallos</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Programación de valores</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Prueba de los sistemas</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Actualización de software</a:t>
            </a:r>
          </a:p>
          <a:p>
            <a:pPr lvl="1" algn="just">
              <a:buClrTx/>
              <a:buFont typeface="Courier New" panose="02070309020205020404" pitchFamily="49" charset="0"/>
              <a:buChar char="o"/>
            </a:pPr>
            <a:r>
              <a:rPr lang="es-ES" sz="1800" i="1" dirty="0" smtClean="0">
                <a:latin typeface="Arial" panose="020B0604020202020204" pitchFamily="34" charset="0"/>
                <a:cs typeface="Arial" panose="020B0604020202020204" pitchFamily="34" charset="0"/>
              </a:rPr>
              <a:t> Capacidad de carga de la batería</a:t>
            </a:r>
            <a:endParaRPr lang="pt-BR" sz="1800" i="1" dirty="0">
              <a:latin typeface="Arial" panose="020B0604020202020204" pitchFamily="34" charset="0"/>
              <a:cs typeface="Arial" panose="020B0604020202020204" pitchFamily="34" charset="0"/>
            </a:endParaRPr>
          </a:p>
        </p:txBody>
      </p:sp>
      <p:sp>
        <p:nvSpPr>
          <p:cNvPr id="12" name="CuadroTexto 11"/>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MANTENIMIENTO – AUTOCHECK SOFTWARE</a:t>
            </a:r>
            <a:endParaRPr lang="es-AR"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7662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Content Placeholder 3">
            <a:extLst>
              <a:ext uri="{FF2B5EF4-FFF2-40B4-BE49-F238E27FC236}">
                <a16:creationId xmlns:a16="http://schemas.microsoft.com/office/drawing/2014/main" xmlns="" id="{0272F529-AF70-4311-BD6B-7BF043B42E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1995" y="973170"/>
            <a:ext cx="3703084" cy="4627307"/>
          </a:xfrm>
          <a:prstGeom prst="rect">
            <a:avLst/>
          </a:prstGeom>
        </p:spPr>
      </p:pic>
      <p:sp>
        <p:nvSpPr>
          <p:cNvPr id="11" name="Content Placeholder 2">
            <a:extLst>
              <a:ext uri="{FF2B5EF4-FFF2-40B4-BE49-F238E27FC236}">
                <a16:creationId xmlns:a16="http://schemas.microsoft.com/office/drawing/2014/main" xmlns="" id="{5B349F15-2403-41A2-9E76-AEB0D87D2FC0}"/>
              </a:ext>
            </a:extLst>
          </p:cNvPr>
          <p:cNvSpPr txBox="1">
            <a:spLocks/>
          </p:cNvSpPr>
          <p:nvPr/>
        </p:nvSpPr>
        <p:spPr>
          <a:xfrm>
            <a:off x="0" y="1718754"/>
            <a:ext cx="5078438" cy="288138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pt-BR" sz="1800" i="1" dirty="0" smtClean="0">
                <a:latin typeface="Arial" panose="020B0604020202020204" pitchFamily="34" charset="0"/>
                <a:cs typeface="Arial" panose="020B0604020202020204" pitchFamily="34" charset="0"/>
              </a:rPr>
              <a:t> Antes de </a:t>
            </a:r>
            <a:r>
              <a:rPr lang="es-AR" sz="1800" i="1" dirty="0" smtClean="0">
                <a:latin typeface="Arial" panose="020B0604020202020204" pitchFamily="34" charset="0"/>
                <a:cs typeface="Arial" panose="020B0604020202020204" pitchFamily="34" charset="0"/>
              </a:rPr>
              <a:t>la</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primera</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instalación</a:t>
            </a:r>
            <a:r>
              <a:rPr lang="pt-BR" sz="1800" i="1" dirty="0" smtClean="0">
                <a:latin typeface="Arial" panose="020B0604020202020204" pitchFamily="34" charset="0"/>
                <a:cs typeface="Arial" panose="020B0604020202020204" pitchFamily="34" charset="0"/>
              </a:rPr>
              <a:t> de </a:t>
            </a:r>
            <a:r>
              <a:rPr lang="es-AR" sz="1800" i="1" dirty="0" smtClean="0">
                <a:latin typeface="Arial" panose="020B0604020202020204" pitchFamily="34" charset="0"/>
                <a:cs typeface="Arial" panose="020B0604020202020204" pitchFamily="34" charset="0"/>
              </a:rPr>
              <a:t>un</a:t>
            </a:r>
            <a:r>
              <a:rPr lang="pt-BR" sz="1800" i="1" dirty="0" smtClean="0">
                <a:latin typeface="Arial" panose="020B0604020202020204" pitchFamily="34" charset="0"/>
                <a:cs typeface="Arial" panose="020B0604020202020204" pitchFamily="34" charset="0"/>
              </a:rPr>
              <a:t> Automower, </a:t>
            </a:r>
            <a:r>
              <a:rPr lang="es-AR" sz="1800" i="1" dirty="0" smtClean="0">
                <a:latin typeface="Arial" panose="020B0604020202020204" pitchFamily="34" charset="0"/>
                <a:cs typeface="Arial" panose="020B0604020202020204" pitchFamily="34" charset="0"/>
              </a:rPr>
              <a:t>el</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robot</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debe</a:t>
            </a:r>
            <a:r>
              <a:rPr lang="pt-BR" sz="1800" i="1" dirty="0" smtClean="0">
                <a:latin typeface="Arial" panose="020B0604020202020204" pitchFamily="34" charset="0"/>
                <a:cs typeface="Arial" panose="020B0604020202020204" pitchFamily="34" charset="0"/>
              </a:rPr>
              <a:t> ser conectado al software </a:t>
            </a:r>
            <a:r>
              <a:rPr lang="es-AR" sz="1800" i="1" dirty="0" smtClean="0">
                <a:latin typeface="Arial" panose="020B0604020202020204" pitchFamily="34" charset="0"/>
                <a:cs typeface="Arial" panose="020B0604020202020204" pitchFamily="34" charset="0"/>
              </a:rPr>
              <a:t>Autocheck</a:t>
            </a:r>
            <a:r>
              <a:rPr lang="pt-BR" sz="1800" i="1" dirty="0" smtClean="0">
                <a:latin typeface="Arial" panose="020B0604020202020204" pitchFamily="34" charset="0"/>
                <a:cs typeface="Arial" panose="020B0604020202020204" pitchFamily="34" charset="0"/>
              </a:rPr>
              <a:t> para </a:t>
            </a:r>
            <a:r>
              <a:rPr lang="es-AR" sz="1800" i="1" dirty="0" smtClean="0">
                <a:latin typeface="Arial" panose="020B0604020202020204" pitchFamily="34" charset="0"/>
                <a:cs typeface="Arial" panose="020B0604020202020204" pitchFamily="34" charset="0"/>
              </a:rPr>
              <a:t>descifrar</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el</a:t>
            </a:r>
            <a:r>
              <a:rPr lang="pt-BR" sz="1800" i="1" dirty="0" smtClean="0">
                <a:latin typeface="Arial" panose="020B0604020202020204" pitchFamily="34" charset="0"/>
                <a:cs typeface="Arial" panose="020B0604020202020204" pitchFamily="34" charset="0"/>
              </a:rPr>
              <a:t> código de fábrica</a:t>
            </a:r>
            <a:endParaRPr lang="es-ES" sz="1800" i="1" dirty="0" smtClean="0">
              <a:latin typeface="Arial" panose="020B0604020202020204" pitchFamily="34" charset="0"/>
              <a:cs typeface="Arial" panose="020B0604020202020204" pitchFamily="34" charset="0"/>
            </a:endParaRP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software almacena la información de todos los robots que se han conectado a él, separados por los clientes</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Es posible informar de una máquina como robada, lo que impide la utilización del software para diagnosticarla</a:t>
            </a:r>
            <a:endParaRPr lang="pt-BR" sz="1800" i="1" dirty="0">
              <a:latin typeface="Arial" panose="020B0604020202020204" pitchFamily="34" charset="0"/>
              <a:cs typeface="Arial" panose="020B0604020202020204" pitchFamily="34" charset="0"/>
            </a:endParaRPr>
          </a:p>
        </p:txBody>
      </p:sp>
      <p:sp>
        <p:nvSpPr>
          <p:cNvPr id="12" name="CuadroTexto 11"/>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MANTENIMIENTO – AUTOCHECK SOFTWARE</a:t>
            </a:r>
            <a:endParaRPr lang="es-AR"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996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92683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no ver el video visite</a:t>
            </a:r>
            <a:r>
              <a:rPr lang="es-EC"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hlinkClick r:id="rId4"/>
              </a:rPr>
              <a:t>https://youtu.be/r8ipgYBv_xw</a:t>
            </a:r>
            <a:endParaRPr lang="es-EC"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r8ipgYBv_xw"/>
          <p:cNvPicPr>
            <a:picLocks noRot="1" noChangeAspect="1"/>
          </p:cNvPicPr>
          <p:nvPr>
            <a:videoFile r:link="rId1"/>
          </p:nvPr>
        </p:nvPicPr>
        <p:blipFill>
          <a:blip r:embed="rId5"/>
          <a:stretch>
            <a:fillRect/>
          </a:stretch>
        </p:blipFill>
        <p:spPr>
          <a:xfrm>
            <a:off x="0" y="857250"/>
            <a:ext cx="9144000" cy="6000750"/>
          </a:xfrm>
          <a:prstGeom prst="rect">
            <a:avLst/>
          </a:prstGeom>
        </p:spPr>
      </p:pic>
      <p:sp>
        <p:nvSpPr>
          <p:cNvPr id="2" name="CuadroTexto 1"/>
          <p:cNvSpPr txBox="1"/>
          <p:nvPr/>
        </p:nvSpPr>
        <p:spPr>
          <a:xfrm>
            <a:off x="-1" y="38697"/>
            <a:ext cx="7509317"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Liderando el camino en el corte robotizado.</a:t>
            </a:r>
          </a:p>
        </p:txBody>
      </p:sp>
    </p:spTree>
    <p:extLst>
      <p:ext uri="{BB962C8B-B14F-4D97-AF65-F5344CB8AC3E}">
        <p14:creationId xmlns:p14="http://schemas.microsoft.com/office/powerpoint/2010/main" val="50117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904113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video visite: </a:t>
            </a:r>
            <a:r>
              <a:rPr lang="es-EC" dirty="0">
                <a:latin typeface="Arial" panose="020B0604020202020204" pitchFamily="34" charset="0"/>
                <a:cs typeface="Arial" panose="020B0604020202020204" pitchFamily="34" charset="0"/>
                <a:hlinkClick r:id="rId4"/>
              </a:rPr>
              <a:t>https://youtu.be/RHdzKH6gikM </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RHdzKH6gikM"/>
          <p:cNvPicPr>
            <a:picLocks noRot="1" noChangeAspect="1"/>
          </p:cNvPicPr>
          <p:nvPr>
            <a:videoFile r:link="rId1"/>
          </p:nvPr>
        </p:nvPicPr>
        <p:blipFill>
          <a:blip r:embed="rId5"/>
          <a:stretch>
            <a:fillRect/>
          </a:stretch>
        </p:blipFill>
        <p:spPr>
          <a:xfrm>
            <a:off x="-12034" y="857250"/>
            <a:ext cx="9168068" cy="5989320"/>
          </a:xfrm>
          <a:prstGeom prst="rect">
            <a:avLst/>
          </a:prstGeom>
        </p:spPr>
      </p:pic>
      <p:sp>
        <p:nvSpPr>
          <p:cNvPr id="3" name="CuadroTexto 2"/>
          <p:cNvSpPr txBox="1"/>
          <p:nvPr/>
        </p:nvSpPr>
        <p:spPr>
          <a:xfrm>
            <a:off x="-604" y="13769"/>
            <a:ext cx="6048515" cy="369332"/>
          </a:xfrm>
          <a:prstGeom prst="rect">
            <a:avLst/>
          </a:prstGeom>
          <a:noFill/>
        </p:spPr>
        <p:txBody>
          <a:bodyPr wrap="non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Colocando la estación de carga</a:t>
            </a:r>
          </a:p>
        </p:txBody>
      </p:sp>
    </p:spTree>
    <p:extLst>
      <p:ext uri="{BB962C8B-B14F-4D97-AF65-F5344CB8AC3E}">
        <p14:creationId xmlns:p14="http://schemas.microsoft.com/office/powerpoint/2010/main" val="33211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817825"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video visite: </a:t>
            </a:r>
            <a:r>
              <a:rPr lang="es-EC" dirty="0">
                <a:latin typeface="Arial" panose="020B0604020202020204" pitchFamily="34" charset="0"/>
                <a:cs typeface="Arial" panose="020B0604020202020204" pitchFamily="34" charset="0"/>
                <a:hlinkClick r:id="rId4"/>
              </a:rPr>
              <a:t>https://youtu.be/k6BCKzWDb1k </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k6BCKzWDb1k"/>
          <p:cNvPicPr>
            <a:picLocks noRot="1" noChangeAspect="1"/>
          </p:cNvPicPr>
          <p:nvPr>
            <a:videoFile r:link="rId1"/>
          </p:nvPr>
        </p:nvPicPr>
        <p:blipFill>
          <a:blip r:embed="rId5"/>
          <a:stretch>
            <a:fillRect/>
          </a:stretch>
        </p:blipFill>
        <p:spPr>
          <a:xfrm>
            <a:off x="-1" y="857250"/>
            <a:ext cx="9156035" cy="6000750"/>
          </a:xfrm>
          <a:prstGeom prst="rect">
            <a:avLst/>
          </a:prstGeom>
        </p:spPr>
      </p:pic>
      <p:sp>
        <p:nvSpPr>
          <p:cNvPr id="2" name="CuadroTexto 1"/>
          <p:cNvSpPr txBox="1"/>
          <p:nvPr/>
        </p:nvSpPr>
        <p:spPr>
          <a:xfrm>
            <a:off x="0" y="23996"/>
            <a:ext cx="5971571" cy="369332"/>
          </a:xfrm>
          <a:prstGeom prst="rect">
            <a:avLst/>
          </a:prstGeom>
          <a:noFill/>
        </p:spPr>
        <p:txBody>
          <a:bodyPr wrap="non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Colocando el cable delimitador</a:t>
            </a:r>
          </a:p>
        </p:txBody>
      </p:sp>
    </p:spTree>
    <p:extLst>
      <p:ext uri="{BB962C8B-B14F-4D97-AF65-F5344CB8AC3E}">
        <p14:creationId xmlns:p14="http://schemas.microsoft.com/office/powerpoint/2010/main" val="22356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972550"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a:t>
            </a:r>
            <a:r>
              <a:rPr lang="es-EC">
                <a:latin typeface="Arial" panose="020B0604020202020204" pitchFamily="34" charset="0"/>
                <a:cs typeface="Arial" panose="020B0604020202020204" pitchFamily="34" charset="0"/>
              </a:rPr>
              <a:t>video </a:t>
            </a:r>
            <a:r>
              <a:rPr lang="es-EC" smtClean="0">
                <a:latin typeface="Arial" panose="020B0604020202020204" pitchFamily="34" charset="0"/>
                <a:cs typeface="Arial" panose="020B0604020202020204" pitchFamily="34" charset="0"/>
              </a:rPr>
              <a:t>visite</a:t>
            </a:r>
            <a:r>
              <a:rPr lang="es-EC" dirty="0">
                <a:latin typeface="Arial" panose="020B0604020202020204" pitchFamily="34" charset="0"/>
                <a:cs typeface="Arial" panose="020B0604020202020204" pitchFamily="34" charset="0"/>
              </a:rPr>
              <a:t>: </a:t>
            </a:r>
            <a:r>
              <a:rPr lang="es-EC" dirty="0">
                <a:latin typeface="Arial" panose="020B0604020202020204" pitchFamily="34" charset="0"/>
                <a:cs typeface="Arial" panose="020B0604020202020204" pitchFamily="34" charset="0"/>
                <a:hlinkClick r:id="rId4"/>
              </a:rPr>
              <a:t>https://youtu.be/SVhtRjipyzw</a:t>
            </a:r>
            <a:r>
              <a:rPr lang="es-EC" sz="2400" dirty="0" smtClean="0">
                <a:latin typeface="Arial" panose="020B0604020202020204" pitchFamily="34" charset="0"/>
                <a:cs typeface="Arial" panose="020B0604020202020204" pitchFamily="34" charset="0"/>
                <a:hlinkClick r:id="rId4"/>
              </a:rPr>
              <a:t> </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SVhtRjipyzw"/>
          <p:cNvPicPr>
            <a:picLocks noRot="1" noChangeAspect="1"/>
          </p:cNvPicPr>
          <p:nvPr>
            <a:videoFile r:link="rId1"/>
          </p:nvPr>
        </p:nvPicPr>
        <p:blipFill>
          <a:blip r:embed="rId5"/>
          <a:stretch>
            <a:fillRect/>
          </a:stretch>
        </p:blipFill>
        <p:spPr>
          <a:xfrm>
            <a:off x="-1" y="857250"/>
            <a:ext cx="9144001" cy="6000750"/>
          </a:xfrm>
          <a:prstGeom prst="rect">
            <a:avLst/>
          </a:prstGeom>
        </p:spPr>
      </p:pic>
      <p:sp>
        <p:nvSpPr>
          <p:cNvPr id="3" name="CuadroTexto 2"/>
          <p:cNvSpPr txBox="1"/>
          <p:nvPr/>
        </p:nvSpPr>
        <p:spPr>
          <a:xfrm>
            <a:off x="148783" y="309367"/>
            <a:ext cx="45719" cy="369332"/>
          </a:xfrm>
          <a:prstGeom prst="rect">
            <a:avLst/>
          </a:prstGeom>
          <a:noFill/>
        </p:spPr>
        <p:txBody>
          <a:bodyPr wrap="square" rtlCol="0">
            <a:spAutoFit/>
          </a:bodyPr>
          <a:lstStyle/>
          <a:p>
            <a:endParaRPr lang="es-AR" dirty="0"/>
          </a:p>
        </p:txBody>
      </p:sp>
      <p:sp>
        <p:nvSpPr>
          <p:cNvPr id="5" name="CuadroTexto 4"/>
          <p:cNvSpPr txBox="1"/>
          <p:nvPr/>
        </p:nvSpPr>
        <p:spPr>
          <a:xfrm>
            <a:off x="0" y="-4686"/>
            <a:ext cx="6297737" cy="369332"/>
          </a:xfrm>
          <a:prstGeom prst="rect">
            <a:avLst/>
          </a:prstGeom>
          <a:noFill/>
        </p:spPr>
        <p:txBody>
          <a:bodyPr wrap="squar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Colocando el cable guía</a:t>
            </a:r>
          </a:p>
        </p:txBody>
      </p:sp>
    </p:spTree>
    <p:extLst>
      <p:ext uri="{BB962C8B-B14F-4D97-AF65-F5344CB8AC3E}">
        <p14:creationId xmlns:p14="http://schemas.microsoft.com/office/powerpoint/2010/main" val="39683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81782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video visite: </a:t>
            </a:r>
            <a:r>
              <a:rPr lang="es-EC" dirty="0">
                <a:latin typeface="Arial" panose="020B0604020202020204" pitchFamily="34" charset="0"/>
                <a:cs typeface="Arial" panose="020B0604020202020204" pitchFamily="34" charset="0"/>
                <a:hlinkClick r:id="rId4"/>
              </a:rPr>
              <a:t>https://youtu.be/rNwXvGLk9g8</a:t>
            </a:r>
            <a:r>
              <a:rPr lang="es-EC" sz="2400" dirty="0" smtClean="0">
                <a:latin typeface="Arial" panose="020B0604020202020204" pitchFamily="34" charset="0"/>
                <a:cs typeface="Arial" panose="020B0604020202020204" pitchFamily="34" charset="0"/>
                <a:hlinkClick r:id="rId4"/>
              </a:rPr>
              <a:t> </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rNwXvGLk9g8"/>
          <p:cNvPicPr>
            <a:picLocks noRot="1" noChangeAspect="1"/>
          </p:cNvPicPr>
          <p:nvPr>
            <a:videoFile r:link="rId1"/>
          </p:nvPr>
        </p:nvPicPr>
        <p:blipFill>
          <a:blip r:embed="rId5"/>
          <a:stretch>
            <a:fillRect/>
          </a:stretch>
        </p:blipFill>
        <p:spPr>
          <a:xfrm>
            <a:off x="-1" y="868680"/>
            <a:ext cx="9144001" cy="5989320"/>
          </a:xfrm>
          <a:prstGeom prst="rect">
            <a:avLst/>
          </a:prstGeom>
        </p:spPr>
      </p:pic>
      <p:sp>
        <p:nvSpPr>
          <p:cNvPr id="3" name="CuadroTexto 2"/>
          <p:cNvSpPr txBox="1"/>
          <p:nvPr/>
        </p:nvSpPr>
        <p:spPr>
          <a:xfrm>
            <a:off x="0" y="1982"/>
            <a:ext cx="6869253" cy="369332"/>
          </a:xfrm>
          <a:prstGeom prst="rect">
            <a:avLst/>
          </a:prstGeom>
          <a:noFill/>
        </p:spPr>
        <p:txBody>
          <a:bodyPr wrap="non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Conexión de cables a la base de carga.</a:t>
            </a:r>
          </a:p>
        </p:txBody>
      </p:sp>
    </p:spTree>
    <p:extLst>
      <p:ext uri="{BB962C8B-B14F-4D97-AF65-F5344CB8AC3E}">
        <p14:creationId xmlns:p14="http://schemas.microsoft.com/office/powerpoint/2010/main" val="292350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938260"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video visite: </a:t>
            </a:r>
            <a:r>
              <a:rPr lang="es-EC" dirty="0">
                <a:latin typeface="Arial" panose="020B0604020202020204" pitchFamily="34" charset="0"/>
                <a:cs typeface="Arial" panose="020B0604020202020204" pitchFamily="34" charset="0"/>
                <a:hlinkClick r:id="rId4"/>
              </a:rPr>
              <a:t>https://youtu.be/P0Q_MmYL_g0</a:t>
            </a:r>
            <a:r>
              <a:rPr lang="es-EC" sz="2400" dirty="0" smtClean="0">
                <a:latin typeface="Arial" panose="020B0604020202020204" pitchFamily="34" charset="0"/>
                <a:cs typeface="Arial" panose="020B0604020202020204" pitchFamily="34" charset="0"/>
                <a:hlinkClick r:id="rId4"/>
              </a:rPr>
              <a:t> </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0Q_MmYL_g0"/>
          <p:cNvPicPr>
            <a:picLocks noRot="1" noChangeAspect="1"/>
          </p:cNvPicPr>
          <p:nvPr>
            <a:videoFile r:link="rId1"/>
          </p:nvPr>
        </p:nvPicPr>
        <p:blipFill>
          <a:blip r:embed="rId5"/>
          <a:stretch>
            <a:fillRect/>
          </a:stretch>
        </p:blipFill>
        <p:spPr>
          <a:xfrm>
            <a:off x="-1" y="857250"/>
            <a:ext cx="9144001" cy="6000750"/>
          </a:xfrm>
          <a:prstGeom prst="rect">
            <a:avLst/>
          </a:prstGeom>
        </p:spPr>
      </p:pic>
      <p:sp>
        <p:nvSpPr>
          <p:cNvPr id="3" name="CuadroTexto 2"/>
          <p:cNvSpPr txBox="1"/>
          <p:nvPr/>
        </p:nvSpPr>
        <p:spPr>
          <a:xfrm>
            <a:off x="0" y="1582"/>
            <a:ext cx="6539098" cy="369332"/>
          </a:xfrm>
          <a:prstGeom prst="rect">
            <a:avLst/>
          </a:prstGeom>
          <a:noFill/>
        </p:spPr>
        <p:txBody>
          <a:bodyPr wrap="non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iniciando el 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6082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ontent Placeholder 4">
            <a:extLst>
              <a:ext uri="{FF2B5EF4-FFF2-40B4-BE49-F238E27FC236}">
                <a16:creationId xmlns:a16="http://schemas.microsoft.com/office/drawing/2014/main" xmlns="" id="{AEA1C0AB-552C-4B62-AF11-C6ABD3CDC9AA}"/>
              </a:ext>
            </a:extLst>
          </p:cNvPr>
          <p:cNvSpPr txBox="1">
            <a:spLocks/>
          </p:cNvSpPr>
          <p:nvPr/>
        </p:nvSpPr>
        <p:spPr>
          <a:xfrm>
            <a:off x="192404" y="1037424"/>
            <a:ext cx="8839054" cy="122984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robot opera en un "cerco electrónico“</a:t>
            </a:r>
          </a:p>
          <a:p>
            <a:pPr>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Una señal es enviada por la estación de carga por el cable del límite</a:t>
            </a:r>
            <a:endParaRPr lang="pt-BR" sz="1800" i="1" dirty="0" smtClean="0">
              <a:latin typeface="Arial" panose="020B0604020202020204" pitchFamily="34" charset="0"/>
              <a:cs typeface="Arial" panose="020B0604020202020204" pitchFamily="34" charset="0"/>
            </a:endParaRPr>
          </a:p>
          <a:p>
            <a:pPr>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robot detecta la señal, vuelve y sigue en otra dirección</a:t>
            </a:r>
            <a:endParaRPr lang="pt-BR" sz="1800" i="1" dirty="0">
              <a:latin typeface="Arial" panose="020B0604020202020204" pitchFamily="34" charset="0"/>
              <a:cs typeface="Arial" panose="020B0604020202020204" pitchFamily="34" charset="0"/>
            </a:endParaRPr>
          </a:p>
        </p:txBody>
      </p:sp>
      <p:sp>
        <p:nvSpPr>
          <p:cNvPr id="2" name="CuadroTexto 1"/>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PRINCIPIO DE FUNCIONAMIENTO</a:t>
            </a:r>
            <a:endParaRPr lang="es-AR" sz="2000" b="1" i="1" dirty="0">
              <a:latin typeface="Arial" panose="020B0604020202020204" pitchFamily="34" charset="0"/>
              <a:cs typeface="Arial" panose="020B0604020202020204" pitchFamily="34" charset="0"/>
            </a:endParaRPr>
          </a:p>
        </p:txBody>
      </p:sp>
      <p:pic>
        <p:nvPicPr>
          <p:cNvPr id="15" name="How the Husqvarna Automower® Works (1080p)">
            <a:hlinkClick r:id="" action="ppaction://media"/>
            <a:extLst>
              <a:ext uri="{FF2B5EF4-FFF2-40B4-BE49-F238E27FC236}">
                <a16:creationId xmlns:a16="http://schemas.microsoft.com/office/drawing/2014/main" xmlns="" id="{FA702E75-E769-4BC4-B197-2DD2E64676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618515" y="2215733"/>
            <a:ext cx="6107069" cy="343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55087"/>
            <a:ext cx="8972550"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video visite: </a:t>
            </a:r>
            <a:r>
              <a:rPr lang="es-EC" dirty="0">
                <a:latin typeface="Arial" panose="020B0604020202020204" pitchFamily="34" charset="0"/>
                <a:cs typeface="Arial" panose="020B0604020202020204" pitchFamily="34" charset="0"/>
                <a:hlinkClick r:id="rId4"/>
              </a:rPr>
              <a:t>https://youtu.be/3tbTNuZ8ANs</a:t>
            </a:r>
            <a:r>
              <a:rPr lang="es-EC" dirty="0">
                <a:latin typeface="Arial" panose="020B0604020202020204" pitchFamily="34" charset="0"/>
                <a:cs typeface="Arial" panose="020B0604020202020204" pitchFamily="34" charset="0"/>
              </a:rPr>
              <a:t> </a:t>
            </a:r>
            <a:endParaRPr lang="es-EC"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r8ipgYBv_xw"/>
          <p:cNvPicPr>
            <a:picLocks noRot="1" noChangeAspect="1"/>
          </p:cNvPicPr>
          <p:nvPr>
            <a:videoFile r:link="rId1"/>
          </p:nvPr>
        </p:nvPicPr>
        <p:blipFill>
          <a:blip r:embed="rId5"/>
          <a:stretch>
            <a:fillRect/>
          </a:stretch>
        </p:blipFill>
        <p:spPr>
          <a:xfrm>
            <a:off x="-1" y="857250"/>
            <a:ext cx="9154160" cy="6000750"/>
          </a:xfrm>
          <a:prstGeom prst="rect">
            <a:avLst/>
          </a:prstGeom>
        </p:spPr>
      </p:pic>
      <p:sp>
        <p:nvSpPr>
          <p:cNvPr id="9" name="CuadroTexto 8"/>
          <p:cNvSpPr txBox="1"/>
          <p:nvPr/>
        </p:nvSpPr>
        <p:spPr>
          <a:xfrm>
            <a:off x="0" y="1136"/>
            <a:ext cx="7241149" cy="369332"/>
          </a:xfrm>
          <a:prstGeom prst="rect">
            <a:avLst/>
          </a:prstGeom>
          <a:noFill/>
        </p:spPr>
        <p:txBody>
          <a:bodyPr wrap="non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Liderando el camino en el corte robotizado.</a:t>
            </a:r>
          </a:p>
        </p:txBody>
      </p:sp>
    </p:spTree>
    <p:extLst>
      <p:ext uri="{BB962C8B-B14F-4D97-AF65-F5344CB8AC3E}">
        <p14:creationId xmlns:p14="http://schemas.microsoft.com/office/powerpoint/2010/main" val="6212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817825"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ver el video visite: </a:t>
            </a:r>
            <a:r>
              <a:rPr lang="es-EC" dirty="0">
                <a:latin typeface="Arial" panose="020B0604020202020204" pitchFamily="34" charset="0"/>
                <a:cs typeface="Arial" panose="020B0604020202020204" pitchFamily="34" charset="0"/>
                <a:hlinkClick r:id="rId4"/>
              </a:rPr>
              <a:t>https://youtu.be/3tbTNuZ8ANs</a:t>
            </a:r>
            <a:endParaRPr lang="es-EC"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3tbTNuZ8ANs"/>
          <p:cNvPicPr>
            <a:picLocks noRot="1" noChangeAspect="1"/>
          </p:cNvPicPr>
          <p:nvPr>
            <a:videoFile r:link="rId1"/>
          </p:nvPr>
        </p:nvPicPr>
        <p:blipFill>
          <a:blip r:embed="rId5"/>
          <a:stretch>
            <a:fillRect/>
          </a:stretch>
        </p:blipFill>
        <p:spPr>
          <a:xfrm>
            <a:off x="0" y="857250"/>
            <a:ext cx="9154160" cy="6000750"/>
          </a:xfrm>
          <a:prstGeom prst="rect">
            <a:avLst/>
          </a:prstGeom>
        </p:spPr>
      </p:pic>
      <p:sp>
        <p:nvSpPr>
          <p:cNvPr id="3" name="CuadroTexto 2"/>
          <p:cNvSpPr txBox="1"/>
          <p:nvPr/>
        </p:nvSpPr>
        <p:spPr>
          <a:xfrm>
            <a:off x="0" y="-2058"/>
            <a:ext cx="4788555" cy="369332"/>
          </a:xfrm>
          <a:prstGeom prst="rect">
            <a:avLst/>
          </a:prstGeom>
          <a:noFill/>
        </p:spPr>
        <p:txBody>
          <a:bodyPr wrap="none" rtlCol="0">
            <a:spAutoFit/>
          </a:bodyPr>
          <a:lstStyle/>
          <a:p>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a:t>
            </a:r>
            <a:r>
              <a:rPr lang="es-AR" dirty="0" err="1">
                <a:latin typeface="Arial" panose="020B0604020202020204" pitchFamily="34" charset="0"/>
                <a:cs typeface="Arial" panose="020B0604020202020204" pitchFamily="34" charset="0"/>
              </a:rPr>
              <a:t>Connect</a:t>
            </a:r>
            <a:r>
              <a:rPr lang="es-AR" dirty="0">
                <a:latin typeface="Arial" panose="020B0604020202020204" pitchFamily="34" charset="0"/>
                <a:cs typeface="Arial" panose="020B0604020202020204" pitchFamily="34" charset="0"/>
              </a:rPr>
              <a:t> - </a:t>
            </a:r>
            <a:r>
              <a:rPr lang="es-AR" dirty="0" err="1">
                <a:latin typeface="Arial" panose="020B0604020202020204" pitchFamily="34" charset="0"/>
                <a:cs typeface="Arial" panose="020B0604020202020204" pitchFamily="34" charset="0"/>
              </a:rPr>
              <a:t>Trailer</a:t>
            </a:r>
            <a:r>
              <a:rPr lang="es-AR" dirty="0">
                <a:latin typeface="Arial" panose="020B0604020202020204" pitchFamily="34" charset="0"/>
                <a:cs typeface="Arial" panose="020B0604020202020204" pitchFamily="34" charset="0"/>
              </a:rPr>
              <a:t> y Guía de Inicio</a:t>
            </a:r>
          </a:p>
        </p:txBody>
      </p:sp>
    </p:spTree>
    <p:extLst>
      <p:ext uri="{BB962C8B-B14F-4D97-AF65-F5344CB8AC3E}">
        <p14:creationId xmlns:p14="http://schemas.microsoft.com/office/powerpoint/2010/main" val="106069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8817825"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dirty="0" smtClean="0">
                <a:latin typeface="Arial" panose="020B0604020202020204" pitchFamily="34" charset="0"/>
                <a:cs typeface="Arial" panose="020B0604020202020204" pitchFamily="34" charset="0"/>
              </a:rPr>
              <a:t>de </a:t>
            </a:r>
            <a:r>
              <a:rPr lang="es-EC" dirty="0">
                <a:latin typeface="Arial" panose="020B0604020202020204" pitchFamily="34" charset="0"/>
                <a:cs typeface="Arial" panose="020B0604020202020204" pitchFamily="34" charset="0"/>
              </a:rPr>
              <a:t>no </a:t>
            </a:r>
            <a:r>
              <a:rPr lang="es-EC" dirty="0" smtClean="0">
                <a:latin typeface="Arial" panose="020B0604020202020204" pitchFamily="34" charset="0"/>
                <a:cs typeface="Arial" panose="020B0604020202020204" pitchFamily="34" charset="0"/>
              </a:rPr>
              <a:t>ver el </a:t>
            </a:r>
            <a:r>
              <a:rPr lang="es-EC" dirty="0">
                <a:latin typeface="Arial" panose="020B0604020202020204" pitchFamily="34" charset="0"/>
                <a:cs typeface="Arial" panose="020B0604020202020204" pitchFamily="34" charset="0"/>
              </a:rPr>
              <a:t>video visite: </a:t>
            </a:r>
            <a:r>
              <a:rPr lang="es-EC" dirty="0">
                <a:latin typeface="Arial" panose="020B0604020202020204" pitchFamily="34" charset="0"/>
                <a:cs typeface="Arial" panose="020B0604020202020204" pitchFamily="34" charset="0"/>
                <a:hlinkClick r:id="rId4"/>
              </a:rPr>
              <a:t>https://youtu.be/plvcgC4z36Y</a:t>
            </a:r>
            <a:endParaRPr lang="es-EC" sz="2400" b="1" dirty="0">
              <a:latin typeface="Arial" panose="020B0604020202020204" pitchFamily="34" charset="0"/>
              <a:cs typeface="Arial" panose="020B0604020202020204" pitchFamily="34" charset="0"/>
            </a:endParaRPr>
          </a:p>
        </p:txBody>
      </p:sp>
      <p:sp>
        <p:nvSpPr>
          <p:cNvPr id="8" name="CuadroTexto 7"/>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lvcgC4z36Y"/>
          <p:cNvPicPr>
            <a:picLocks noRot="1" noChangeAspect="1"/>
          </p:cNvPicPr>
          <p:nvPr>
            <a:videoFile r:link="rId1"/>
          </p:nvPr>
        </p:nvPicPr>
        <p:blipFill>
          <a:blip r:embed="rId5"/>
          <a:stretch>
            <a:fillRect/>
          </a:stretch>
        </p:blipFill>
        <p:spPr>
          <a:xfrm>
            <a:off x="-1" y="857250"/>
            <a:ext cx="9144001" cy="5989320"/>
          </a:xfrm>
          <a:prstGeom prst="rect">
            <a:avLst/>
          </a:prstGeom>
        </p:spPr>
      </p:pic>
      <p:sp>
        <p:nvSpPr>
          <p:cNvPr id="2" name="CuadroTexto 1"/>
          <p:cNvSpPr txBox="1"/>
          <p:nvPr/>
        </p:nvSpPr>
        <p:spPr>
          <a:xfrm>
            <a:off x="13880" y="0"/>
            <a:ext cx="5830507" cy="369332"/>
          </a:xfrm>
          <a:prstGeom prst="rect">
            <a:avLst/>
          </a:prstGeom>
          <a:noFill/>
        </p:spPr>
        <p:txBody>
          <a:bodyPr wrap="none" rtlCol="0">
            <a:spAutoFit/>
          </a:bodyPr>
          <a:lstStyle/>
          <a:p>
            <a:r>
              <a:rPr lang="es-AR" dirty="0">
                <a:latin typeface="Arial" panose="020B0604020202020204" pitchFamily="34" charset="0"/>
                <a:cs typeface="Arial" panose="020B0604020202020204" pitchFamily="34" charset="0"/>
              </a:rPr>
              <a:t>Husqvarna </a:t>
            </a:r>
            <a:r>
              <a:rPr lang="es-AR" dirty="0" err="1">
                <a:latin typeface="Arial" panose="020B0604020202020204" pitchFamily="34" charset="0"/>
                <a:cs typeface="Arial" panose="020B0604020202020204" pitchFamily="34" charset="0"/>
              </a:rPr>
              <a:t>Automower</a:t>
            </a:r>
            <a:r>
              <a:rPr lang="es-AR" dirty="0">
                <a:latin typeface="Arial" panose="020B0604020202020204" pitchFamily="34" charset="0"/>
                <a:cs typeface="Arial" panose="020B0604020202020204" pitchFamily="34" charset="0"/>
              </a:rPr>
              <a:t>®, navegación asistida con GPS</a:t>
            </a:r>
          </a:p>
        </p:txBody>
      </p:sp>
    </p:spTree>
    <p:extLst>
      <p:ext uri="{BB962C8B-B14F-4D97-AF65-F5344CB8AC3E}">
        <p14:creationId xmlns:p14="http://schemas.microsoft.com/office/powerpoint/2010/main" val="27099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9" name="CuadroTexto 8"/>
          <p:cNvSpPr txBox="1"/>
          <p:nvPr/>
        </p:nvSpPr>
        <p:spPr>
          <a:xfrm>
            <a:off x="0" y="4915988"/>
            <a:ext cx="9144000" cy="369332"/>
          </a:xfrm>
          <a:prstGeom prst="rect">
            <a:avLst/>
          </a:prstGeom>
          <a:noFill/>
        </p:spPr>
        <p:txBody>
          <a:bodyPr wrap="square" rtlCol="0">
            <a:spAutoFit/>
          </a:bodyPr>
          <a:lstStyle/>
          <a:p>
            <a:pPr algn="ctr"/>
            <a:r>
              <a:rPr lang="es-AR" dirty="0" smtClean="0"/>
              <a:t>Los vídeos también se encuentran disponibles en nuestra web</a:t>
            </a:r>
            <a:r>
              <a:rPr lang="es-AR" dirty="0" smtClean="0"/>
              <a:t>. Sujeto a cambios sin previo aviso.</a:t>
            </a:r>
            <a:endParaRPr lang="es-AR" dirty="0"/>
          </a:p>
        </p:txBody>
      </p:sp>
      <p:sp>
        <p:nvSpPr>
          <p:cNvPr id="12" name="CuadroTexto 11"/>
          <p:cNvSpPr txBox="1"/>
          <p:nvPr/>
        </p:nvSpPr>
        <p:spPr>
          <a:xfrm>
            <a:off x="137352" y="5804917"/>
            <a:ext cx="5977697" cy="769441"/>
          </a:xfrm>
          <a:prstGeom prst="rect">
            <a:avLst/>
          </a:prstGeom>
          <a:noFill/>
        </p:spPr>
        <p:txBody>
          <a:bodyPr wrap="square" rtlCol="0">
            <a:spAutoFit/>
          </a:bodyPr>
          <a:lstStyle/>
          <a:p>
            <a:r>
              <a:rPr lang="es-EC" sz="2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rPr>
              <a:t>www.facebook.com/HusqvarnaArgentina</a:t>
            </a:r>
            <a:endParaRPr lang="es-EC" sz="2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s-EC" sz="2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4"/>
              </a:rPr>
              <a:t>www.facebook.com/GrupoRumboArgentina</a:t>
            </a:r>
            <a:endParaRPr lang="es-EC" sz="22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516" y="618422"/>
            <a:ext cx="4704220" cy="1471364"/>
          </a:xfrm>
          <a:prstGeom prst="rect">
            <a:avLst/>
          </a:prstGeom>
        </p:spPr>
      </p:pic>
      <p:sp>
        <p:nvSpPr>
          <p:cNvPr id="14" name="CuadroTexto 13"/>
          <p:cNvSpPr txBox="1"/>
          <p:nvPr/>
        </p:nvSpPr>
        <p:spPr>
          <a:xfrm>
            <a:off x="2189516" y="2829164"/>
            <a:ext cx="4776999" cy="707886"/>
          </a:xfrm>
          <a:prstGeom prst="rect">
            <a:avLst/>
          </a:prstGeom>
          <a:noFill/>
        </p:spPr>
        <p:txBody>
          <a:bodyPr wrap="square" rtlCol="0">
            <a:spAutoFit/>
          </a:bodyPr>
          <a:lstStyle/>
          <a:p>
            <a:pPr algn="ctr"/>
            <a:r>
              <a:rPr lang="es-AR" sz="4000" b="1" dirty="0" smtClean="0"/>
              <a:t>MUCHAS GRACIAS</a:t>
            </a:r>
            <a:endParaRPr lang="es-AR" sz="4000" b="1" dirty="0"/>
          </a:p>
        </p:txBody>
      </p:sp>
      <p:sp>
        <p:nvSpPr>
          <p:cNvPr id="15" name="CuadroTexto 14"/>
          <p:cNvSpPr txBox="1"/>
          <p:nvPr/>
        </p:nvSpPr>
        <p:spPr>
          <a:xfrm>
            <a:off x="1671437" y="3922485"/>
            <a:ext cx="5925117" cy="707886"/>
          </a:xfrm>
          <a:prstGeom prst="rect">
            <a:avLst/>
          </a:prstGeom>
          <a:noFill/>
        </p:spPr>
        <p:txBody>
          <a:bodyPr wrap="square" rtlCol="0">
            <a:spAutoFit/>
          </a:bodyPr>
          <a:lstStyle/>
          <a:p>
            <a:pPr algn="ctr"/>
            <a:r>
              <a:rPr lang="es-AR" sz="4000" dirty="0" smtClean="0">
                <a:hlinkClick r:id="rId6"/>
              </a:rPr>
              <a:t>www.rumbosrl.com.ar</a:t>
            </a:r>
            <a:endParaRPr lang="es-AR" sz="4000" dirty="0" smtClean="0"/>
          </a:p>
        </p:txBody>
      </p:sp>
    </p:spTree>
    <p:extLst>
      <p:ext uri="{BB962C8B-B14F-4D97-AF65-F5344CB8AC3E}">
        <p14:creationId xmlns:p14="http://schemas.microsoft.com/office/powerpoint/2010/main" val="133885857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CuadroTexto 1"/>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PRINCIPIO DE FUNCIONAMIENTO</a:t>
            </a:r>
            <a:endParaRPr lang="es-AR" sz="2000" b="1" i="1" dirty="0">
              <a:latin typeface="Arial" panose="020B0604020202020204" pitchFamily="34" charset="0"/>
              <a:cs typeface="Arial" panose="020B0604020202020204" pitchFamily="34" charset="0"/>
            </a:endParaRPr>
          </a:p>
        </p:txBody>
      </p:sp>
      <p:sp>
        <p:nvSpPr>
          <p:cNvPr id="9" name="Content Placeholder 5">
            <a:extLst>
              <a:ext uri="{FF2B5EF4-FFF2-40B4-BE49-F238E27FC236}">
                <a16:creationId xmlns:a16="http://schemas.microsoft.com/office/drawing/2014/main" xmlns="" id="{CBC015F6-2742-4E2D-B394-FDE01D3C7D1F}"/>
              </a:ext>
            </a:extLst>
          </p:cNvPr>
          <p:cNvSpPr txBox="1">
            <a:spLocks/>
          </p:cNvSpPr>
          <p:nvPr/>
        </p:nvSpPr>
        <p:spPr>
          <a:xfrm>
            <a:off x="92512" y="1837699"/>
            <a:ext cx="5096116" cy="2579561"/>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pt-BR" sz="1800" i="1" dirty="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Operación</a:t>
            </a:r>
            <a:r>
              <a:rPr lang="pt-BR" sz="1800" i="1" dirty="0" smtClean="0">
                <a:latin typeface="Arial" panose="020B0604020202020204" pitchFamily="34" charset="0"/>
                <a:cs typeface="Arial" panose="020B0604020202020204" pitchFamily="34" charset="0"/>
              </a:rPr>
              <a:t> totalmente desatendida</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Cuando la batería está baja, el robot vuelve a la estación de carga para recargar</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Una vez cargado, reanuda la operación, sin necesidad de intervención humana</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Bajo consumo de energía, aproximadamente 10kWh/mes</a:t>
            </a:r>
            <a:r>
              <a:rPr lang="pt-BR" sz="1800" i="1" dirty="0" smtClean="0">
                <a:latin typeface="Arial" panose="020B0604020202020204" pitchFamily="34" charset="0"/>
                <a:cs typeface="Arial" panose="020B0604020202020204" pitchFamily="34" charset="0"/>
              </a:rPr>
              <a:t> (Aproximadamente US$ 2,00/</a:t>
            </a:r>
            <a:r>
              <a:rPr lang="es-AR" sz="1800" i="1" dirty="0" smtClean="0">
                <a:latin typeface="Arial" panose="020B0604020202020204" pitchFamily="34" charset="0"/>
                <a:cs typeface="Arial" panose="020B0604020202020204" pitchFamily="34" charset="0"/>
              </a:rPr>
              <a:t>mes</a:t>
            </a:r>
            <a:r>
              <a:rPr lang="pt-BR" sz="1800" i="1" dirty="0" smtClean="0">
                <a:latin typeface="Arial" panose="020B0604020202020204" pitchFamily="34" charset="0"/>
                <a:cs typeface="Arial" panose="020B0604020202020204" pitchFamily="34" charset="0"/>
              </a:rPr>
              <a:t>)</a:t>
            </a:r>
            <a:endParaRPr lang="pt-BR" sz="1800" i="1" dirty="0">
              <a:latin typeface="Arial" panose="020B0604020202020204" pitchFamily="34" charset="0"/>
              <a:cs typeface="Arial" panose="020B0604020202020204" pitchFamily="34" charset="0"/>
            </a:endParaRPr>
          </a:p>
        </p:txBody>
      </p:sp>
      <p:pic>
        <p:nvPicPr>
          <p:cNvPr id="11" name="Picture 4" descr="http://support.husqvarna.com/static/info/DamImageProxy.ashx/view/901750/H320-0340.jpg?ts=1373882491879">
            <a:extLst>
              <a:ext uri="{FF2B5EF4-FFF2-40B4-BE49-F238E27FC236}">
                <a16:creationId xmlns:a16="http://schemas.microsoft.com/office/drawing/2014/main" xmlns="" id="{1260F12F-793F-4149-A1FF-00C7C4E794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273" b="-12365"/>
          <a:stretch/>
        </p:blipFill>
        <p:spPr bwMode="auto">
          <a:xfrm>
            <a:off x="5188628" y="652579"/>
            <a:ext cx="3797300" cy="489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352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 xmlns:a16="http://schemas.microsoft.com/office/drawing/2014/main" id="{8A32490E-F7A8-4920-A855-F693C14D8D77}"/>
              </a:ext>
            </a:extLst>
          </p:cNvPr>
          <p:cNvSpPr txBox="1">
            <a:spLocks/>
          </p:cNvSpPr>
          <p:nvPr/>
        </p:nvSpPr>
        <p:spPr>
          <a:xfrm>
            <a:off x="-1" y="2200408"/>
            <a:ext cx="5195236" cy="263887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La instalación requiere tiempo y algún esfuerzo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Sin embargo, es un trabajo que se realiza sólo una vez, lo que proporciona un césped prácticamente sin necesidad de mantenimiento durante muchos años.</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La instalación puede hacerla el usuario, pero la manera más conveniente es dejar que su distribuidor local haga el trabajo.</a:t>
            </a:r>
            <a:endParaRPr lang="pt-BR" sz="1800" i="1" dirty="0">
              <a:latin typeface="Arial" panose="020B0604020202020204" pitchFamily="34" charset="0"/>
              <a:cs typeface="Arial" panose="020B0604020202020204" pitchFamily="34" charset="0"/>
            </a:endParaRPr>
          </a:p>
        </p:txBody>
      </p:sp>
      <p:pic>
        <p:nvPicPr>
          <p:cNvPr id="16" name="Content Placeholder 7">
            <a:extLst>
              <a:ext uri="{FF2B5EF4-FFF2-40B4-BE49-F238E27FC236}">
                <a16:creationId xmlns="" xmlns:a16="http://schemas.microsoft.com/office/drawing/2014/main" id="{FD8EDE6C-98AE-4188-81DD-4AF4E2082B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25791" y="1725570"/>
            <a:ext cx="3797300" cy="3240598"/>
          </a:xfrm>
          <a:prstGeom prst="rect">
            <a:avLst/>
          </a:prstGeom>
        </p:spPr>
      </p:pic>
    </p:spTree>
    <p:extLst>
      <p:ext uri="{BB962C8B-B14F-4D97-AF65-F5344CB8AC3E}">
        <p14:creationId xmlns:p14="http://schemas.microsoft.com/office/powerpoint/2010/main" val="3290744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 xmlns:a16="http://schemas.microsoft.com/office/drawing/2014/main" id="{8A32490E-F7A8-4920-A855-F693C14D8D77}"/>
              </a:ext>
            </a:extLst>
          </p:cNvPr>
          <p:cNvSpPr txBox="1">
            <a:spLocks/>
          </p:cNvSpPr>
          <p:nvPr/>
        </p:nvSpPr>
        <p:spPr>
          <a:xfrm>
            <a:off x="148783" y="1718745"/>
            <a:ext cx="5046451" cy="30924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cargador debe ser alimentado por una toma de corriente (127/220V)</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equipo viene con una fuente de alimentación y un cable de baja tensión con 10 m de longitud </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La fuente de alimentación debe instalarse en un lugar protegido contra la intemperie, preferiblemente dentro de alguna edificación</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Si se instala en la zona externa, debe fijarse en la pared</a:t>
            </a:r>
            <a:endParaRPr lang="pt-BR" sz="1800" i="1" dirty="0">
              <a:latin typeface="Arial" panose="020B0604020202020204" pitchFamily="34" charset="0"/>
              <a:cs typeface="Arial" panose="020B0604020202020204" pitchFamily="34" charset="0"/>
            </a:endParaRPr>
          </a:p>
        </p:txBody>
      </p:sp>
      <p:pic>
        <p:nvPicPr>
          <p:cNvPr id="11" name="Picture 4" descr="http://support.husqvarna.com/static/info/DamImageProxy.ashx/view/901750/H320-0340.jpg?ts=1373882491879">
            <a:extLst>
              <a:ext uri="{FF2B5EF4-FFF2-40B4-BE49-F238E27FC236}">
                <a16:creationId xmlns="" xmlns:a16="http://schemas.microsoft.com/office/drawing/2014/main" id="{CDCDEE75-073D-4FAE-B189-5F6DE5FC2C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73" b="-12365"/>
          <a:stretch/>
        </p:blipFill>
        <p:spPr bwMode="auto">
          <a:xfrm>
            <a:off x="5347264" y="771032"/>
            <a:ext cx="3681823" cy="474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08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 xmlns:a16="http://schemas.microsoft.com/office/drawing/2014/main" id="{64E3A59D-9026-499D-8B47-7AAE5C68DAE8}"/>
              </a:ext>
            </a:extLst>
          </p:cNvPr>
          <p:cNvSpPr txBox="1">
            <a:spLocks/>
          </p:cNvSpPr>
          <p:nvPr/>
        </p:nvSpPr>
        <p:spPr>
          <a:xfrm>
            <a:off x="148784" y="1381126"/>
            <a:ext cx="4704570" cy="364104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cable delimitador se puede instalar de dos maneras:</a:t>
            </a:r>
          </a:p>
          <a:p>
            <a:pPr lvl="1" algn="just">
              <a:buClrTx/>
              <a:buFont typeface="Courier New" panose="02070309020205020404" pitchFamily="49" charset="0"/>
              <a:buChar char="o"/>
            </a:pPr>
            <a:r>
              <a:rPr lang="pt-BR" sz="1800" i="1" dirty="0" smtClean="0">
                <a:latin typeface="Arial" panose="020B0604020202020204" pitchFamily="34" charset="0"/>
                <a:cs typeface="Arial" panose="020B0604020202020204" pitchFamily="34" charset="0"/>
              </a:rPr>
              <a:t> Superficial:</a:t>
            </a:r>
          </a:p>
          <a:p>
            <a:pPr lvl="2" algn="just">
              <a:buClrTx/>
              <a:buFont typeface="Wingdings" panose="05000000000000000000" pitchFamily="2" charset="2"/>
              <a:buChar char="§"/>
            </a:pPr>
            <a:r>
              <a:rPr lang="pt-BR" sz="1800" i="1" dirty="0" smtClean="0">
                <a:latin typeface="Arial" panose="020B0604020202020204" pitchFamily="34" charset="0"/>
                <a:cs typeface="Arial" panose="020B0604020202020204" pitchFamily="34" charset="0"/>
              </a:rPr>
              <a:t> Utilizando </a:t>
            </a:r>
            <a:r>
              <a:rPr lang="es-AR" sz="1800" i="1" dirty="0" smtClean="0">
                <a:latin typeface="Arial" panose="020B0604020202020204" pitchFamily="34" charset="0"/>
                <a:cs typeface="Arial" panose="020B0604020202020204" pitchFamily="34" charset="0"/>
              </a:rPr>
              <a:t>clavijas</a:t>
            </a:r>
            <a:r>
              <a:rPr lang="pt-BR" sz="1800" i="1" dirty="0" smtClean="0">
                <a:latin typeface="Arial" panose="020B0604020202020204" pitchFamily="34" charset="0"/>
                <a:cs typeface="Arial" panose="020B0604020202020204" pitchFamily="34" charset="0"/>
              </a:rPr>
              <a:t> </a:t>
            </a:r>
          </a:p>
          <a:p>
            <a:pPr lvl="2" algn="just">
              <a:buClrTx/>
              <a:buFont typeface="Wingdings" panose="05000000000000000000" pitchFamily="2" charset="2"/>
              <a:buChar char="§"/>
            </a:pPr>
            <a:r>
              <a:rPr lang="es-ES" sz="1800" i="1" dirty="0" smtClean="0">
                <a:latin typeface="Arial" panose="020B0604020202020204" pitchFamily="34" charset="0"/>
                <a:cs typeface="Arial" panose="020B0604020202020204" pitchFamily="34" charset="0"/>
              </a:rPr>
              <a:t> Método más flexible, facilita cambios</a:t>
            </a:r>
          </a:p>
          <a:p>
            <a:pPr lvl="2" algn="just">
              <a:buClrTx/>
              <a:buFont typeface="Wingdings" panose="05000000000000000000" pitchFamily="2" charset="2"/>
              <a:buChar char="§"/>
            </a:pPr>
            <a:r>
              <a:rPr lang="es-ES" sz="1800" i="1" dirty="0" smtClean="0">
                <a:latin typeface="Arial" panose="020B0604020202020204" pitchFamily="34" charset="0"/>
                <a:cs typeface="Arial" panose="020B0604020202020204" pitchFamily="34" charset="0"/>
              </a:rPr>
              <a:t> En un mes, el césped crece alrededor del cable y llega a ser imperceptible</a:t>
            </a:r>
          </a:p>
          <a:p>
            <a:pPr lvl="1" algn="just">
              <a:buClrTx/>
              <a:buFont typeface="Courier New" panose="02070309020205020404" pitchFamily="49" charset="0"/>
              <a:buChar char="o"/>
            </a:pPr>
            <a:r>
              <a:rPr lang="pt-BR" sz="1800" i="1" dirty="0" smtClean="0">
                <a:latin typeface="Arial" panose="020B0604020202020204" pitchFamily="34" charset="0"/>
                <a:cs typeface="Arial" panose="020B0604020202020204" pitchFamily="34" charset="0"/>
              </a:rPr>
              <a:t> Enterrado:</a:t>
            </a:r>
          </a:p>
          <a:p>
            <a:pPr lvl="2" algn="just">
              <a:buClrTx/>
              <a:buFont typeface="Wingdings" panose="05000000000000000000" pitchFamily="2" charset="2"/>
              <a:buChar char="§"/>
            </a:pPr>
            <a:r>
              <a:rPr lang="es-ES" sz="1800" i="1" dirty="0" smtClean="0">
                <a:latin typeface="Arial" panose="020B0604020202020204" pitchFamily="34" charset="0"/>
                <a:cs typeface="Arial" panose="020B0604020202020204" pitchFamily="34" charset="0"/>
              </a:rPr>
              <a:t> Requiere uso de equipo específico</a:t>
            </a:r>
          </a:p>
          <a:p>
            <a:pPr lvl="2" algn="just">
              <a:buClrTx/>
              <a:buFont typeface="Wingdings" panose="05000000000000000000" pitchFamily="2" charset="2"/>
              <a:buChar char="§"/>
            </a:pPr>
            <a:r>
              <a:rPr lang="es-ES" sz="1800" i="1" dirty="0" smtClean="0">
                <a:latin typeface="Arial" panose="020B0604020202020204" pitchFamily="34" charset="0"/>
                <a:cs typeface="Arial" panose="020B0604020202020204" pitchFamily="34" charset="0"/>
              </a:rPr>
              <a:t> Más seguro, evita daños al cable</a:t>
            </a:r>
          </a:p>
          <a:p>
            <a:pPr lvl="2" algn="just">
              <a:buClrTx/>
              <a:buFont typeface="Wingdings" panose="05000000000000000000" pitchFamily="2" charset="2"/>
              <a:buChar char="§"/>
            </a:pPr>
            <a:r>
              <a:rPr lang="es-ES" sz="1800" i="1" dirty="0" smtClean="0">
                <a:latin typeface="Arial" panose="020B0604020202020204" pitchFamily="34" charset="0"/>
                <a:cs typeface="Arial" panose="020B0604020202020204" pitchFamily="34" charset="0"/>
              </a:rPr>
              <a:t> Se puede enterrar hasta 20 cm de profundidad</a:t>
            </a:r>
            <a:endParaRPr lang="pt-BR" sz="1800" i="1" dirty="0">
              <a:latin typeface="Arial" panose="020B0604020202020204" pitchFamily="34" charset="0"/>
              <a:cs typeface="Arial" panose="020B0604020202020204" pitchFamily="34" charset="0"/>
            </a:endParaRPr>
          </a:p>
        </p:txBody>
      </p:sp>
      <p:pic>
        <p:nvPicPr>
          <p:cNvPr id="13" name="Picture 7">
            <a:extLst>
              <a:ext uri="{FF2B5EF4-FFF2-40B4-BE49-F238E27FC236}">
                <a16:creationId xmlns="" xmlns:a16="http://schemas.microsoft.com/office/drawing/2014/main" id="{1E32DDEB-80B9-4CB4-8FFB-D9EA80CF3B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89471" y="2821936"/>
            <a:ext cx="2398645" cy="2749422"/>
          </a:xfrm>
          <a:prstGeom prst="rect">
            <a:avLst/>
          </a:prstGeom>
        </p:spPr>
      </p:pic>
      <p:pic>
        <p:nvPicPr>
          <p:cNvPr id="15" name="Content Placeholder 6">
            <a:extLst>
              <a:ext uri="{FF2B5EF4-FFF2-40B4-BE49-F238E27FC236}">
                <a16:creationId xmlns="" xmlns:a16="http://schemas.microsoft.com/office/drawing/2014/main" id="{E35554D0-C4B0-47C9-B239-9A02C15C8E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481277" y="1350825"/>
            <a:ext cx="2976607" cy="2232455"/>
          </a:xfrm>
          <a:prstGeom prst="rect">
            <a:avLst/>
          </a:prstGeom>
        </p:spPr>
      </p:pic>
    </p:spTree>
    <p:extLst>
      <p:ext uri="{BB962C8B-B14F-4D97-AF65-F5344CB8AC3E}">
        <p14:creationId xmlns:p14="http://schemas.microsoft.com/office/powerpoint/2010/main" val="1462944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 xmlns:a16="http://schemas.microsoft.com/office/drawing/2014/main" id="{0AB5804E-5B37-40CE-8A44-58F2E903210B}"/>
              </a:ext>
            </a:extLst>
          </p:cNvPr>
          <p:cNvSpPr txBox="1">
            <a:spLocks/>
          </p:cNvSpPr>
          <p:nvPr/>
        </p:nvSpPr>
        <p:spPr>
          <a:xfrm>
            <a:off x="148783" y="1756833"/>
            <a:ext cx="4606097" cy="313871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Los obstáculos pueden ser aislados, bordeando con el cable delimitador</a:t>
            </a:r>
            <a:endParaRPr lang="pt-BR" sz="1800" i="1" dirty="0" smtClean="0">
              <a:latin typeface="Arial" panose="020B0604020202020204" pitchFamily="34" charset="0"/>
              <a:cs typeface="Arial" panose="020B0604020202020204" pitchFamily="34" charset="0"/>
            </a:endParaRPr>
          </a:p>
          <a:p>
            <a:pPr marL="0" indent="0" algn="just">
              <a:buClrTx/>
              <a:buNone/>
            </a:pPr>
            <a:endParaRPr lang="pt-BR" sz="1800" i="1" dirty="0" smtClean="0">
              <a:latin typeface="Arial" panose="020B0604020202020204" pitchFamily="34" charset="0"/>
              <a:cs typeface="Arial" panose="020B0604020202020204" pitchFamily="34" charset="0"/>
            </a:endParaRP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Las "Islas" se crean rodeando el obstáculo con el cable delimitador, una vez rodeado se vuelve en forma paralela al mismo cable, yuxtaponiéndolos, permitiendo de esta manera el pasaje del robot. Con esta disposición, se anula la limitación del cable y el robot pasa por encima de él</a:t>
            </a:r>
            <a:endParaRPr lang="pt-BR" sz="1800" i="1" dirty="0">
              <a:latin typeface="Arial" panose="020B0604020202020204" pitchFamily="34" charset="0"/>
              <a:cs typeface="Arial" panose="020B0604020202020204" pitchFamily="34" charset="0"/>
            </a:endParaRPr>
          </a:p>
        </p:txBody>
      </p:sp>
      <p:pic>
        <p:nvPicPr>
          <p:cNvPr id="16" name="Content Placeholder 6">
            <a:extLst>
              <a:ext uri="{FF2B5EF4-FFF2-40B4-BE49-F238E27FC236}">
                <a16:creationId xmlns="" xmlns:a16="http://schemas.microsoft.com/office/drawing/2014/main" id="{6F4883AD-3B90-4F96-97C2-7E78D51FE2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5235" y="996417"/>
            <a:ext cx="3881708" cy="2289400"/>
          </a:xfrm>
          <a:prstGeom prst="rect">
            <a:avLst/>
          </a:prstGeom>
        </p:spPr>
      </p:pic>
      <p:pic>
        <p:nvPicPr>
          <p:cNvPr id="17" name="Picture 7">
            <a:extLst>
              <a:ext uri="{FF2B5EF4-FFF2-40B4-BE49-F238E27FC236}">
                <a16:creationId xmlns="" xmlns:a16="http://schemas.microsoft.com/office/drawing/2014/main" id="{CC2253E3-F017-4781-ABF7-71A0D97ED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5235" y="3362672"/>
            <a:ext cx="3895777" cy="2190306"/>
          </a:xfrm>
          <a:prstGeom prst="rect">
            <a:avLst/>
          </a:prstGeom>
        </p:spPr>
      </p:pic>
    </p:spTree>
    <p:extLst>
      <p:ext uri="{BB962C8B-B14F-4D97-AF65-F5344CB8AC3E}">
        <p14:creationId xmlns:p14="http://schemas.microsoft.com/office/powerpoint/2010/main" val="11078182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5600700"/>
            <a:ext cx="9156035" cy="12573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6" name="Imagen 5">
            <a:hlinkClick r:id="" action="ppaction://noaction"/>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33344" y="6020361"/>
            <a:ext cx="2184481" cy="399848"/>
          </a:xfrm>
          <a:prstGeom prst="rect">
            <a:avLst/>
          </a:prstGeom>
        </p:spPr>
      </p:pic>
      <p:sp>
        <p:nvSpPr>
          <p:cNvPr id="7" name="CuadroTexto 6"/>
          <p:cNvSpPr txBox="1"/>
          <p:nvPr/>
        </p:nvSpPr>
        <p:spPr>
          <a:xfrm>
            <a:off x="0" y="309367"/>
            <a:ext cx="7469945" cy="46166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EC" sz="2400" b="1" dirty="0" smtClean="0">
                <a:latin typeface="Arial" panose="020B0604020202020204" pitchFamily="34" charset="0"/>
                <a:cs typeface="Arial" panose="020B0604020202020204" pitchFamily="34" charset="0"/>
              </a:rPr>
              <a:t>Automowers</a:t>
            </a:r>
            <a:endParaRPr lang="es-EC" sz="2400" b="1" dirty="0">
              <a:latin typeface="Arial" panose="020B0604020202020204" pitchFamily="34" charset="0"/>
              <a:cs typeface="Arial" panose="020B0604020202020204" pitchFamily="34" charset="0"/>
            </a:endParaRPr>
          </a:p>
        </p:txBody>
      </p:sp>
      <p:sp>
        <p:nvSpPr>
          <p:cNvPr id="10" name="CuadroTexto 9"/>
          <p:cNvSpPr txBox="1"/>
          <p:nvPr/>
        </p:nvSpPr>
        <p:spPr>
          <a:xfrm>
            <a:off x="148783" y="6010836"/>
            <a:ext cx="5046452" cy="461665"/>
          </a:xfrm>
          <a:prstGeom prst="rect">
            <a:avLst/>
          </a:prstGeom>
          <a:noFill/>
        </p:spPr>
        <p:txBody>
          <a:bodyPr wrap="square" rtlCol="0">
            <a:spAutoFit/>
          </a:bodyPr>
          <a:lstStyle/>
          <a:p>
            <a:r>
              <a:rPr lang="es-EC"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PRODUCTOS BOSQUE Y JARDÍN</a:t>
            </a:r>
            <a:endParaRPr lang="es-EC"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CuadroTexto 13"/>
          <p:cNvSpPr txBox="1"/>
          <p:nvPr/>
        </p:nvSpPr>
        <p:spPr>
          <a:xfrm>
            <a:off x="323557" y="652579"/>
            <a:ext cx="7948246" cy="400110"/>
          </a:xfrm>
          <a:prstGeom prst="rect">
            <a:avLst/>
          </a:prstGeom>
          <a:noFill/>
        </p:spPr>
        <p:txBody>
          <a:bodyPr wrap="square" rtlCol="0">
            <a:spAutoFit/>
          </a:bodyPr>
          <a:lstStyle/>
          <a:p>
            <a:pPr algn="ctr"/>
            <a:r>
              <a:rPr lang="es-AR" sz="2000" b="1" i="1" dirty="0" smtClean="0">
                <a:latin typeface="Arial" panose="020B0604020202020204" pitchFamily="34" charset="0"/>
                <a:cs typeface="Arial" panose="020B0604020202020204" pitchFamily="34" charset="0"/>
              </a:rPr>
              <a:t>INSTALACIÓN</a:t>
            </a:r>
            <a:endParaRPr lang="es-AR" sz="2000" b="1" i="1" dirty="0">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 xmlns:a16="http://schemas.microsoft.com/office/drawing/2014/main" id="{5FD78404-3EEE-4F96-8FE4-36FE40A4A19C}"/>
              </a:ext>
            </a:extLst>
          </p:cNvPr>
          <p:cNvSpPr txBox="1">
            <a:spLocks/>
          </p:cNvSpPr>
          <p:nvPr/>
        </p:nvSpPr>
        <p:spPr>
          <a:xfrm>
            <a:off x="-1" y="2149734"/>
            <a:ext cx="4389121" cy="2163932"/>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a:lstStyle>
          <a:p>
            <a:pPr algn="just">
              <a:buClrTx/>
              <a:buFont typeface="Arial" panose="020B0604020202020204" pitchFamily="34" charset="0"/>
              <a:buChar char="•"/>
            </a:pP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Las</a:t>
            </a:r>
            <a:r>
              <a:rPr lang="pt-BR" sz="1800" i="1" dirty="0" smtClean="0">
                <a:latin typeface="Arial" panose="020B0604020202020204" pitchFamily="34" charset="0"/>
                <a:cs typeface="Arial" panose="020B0604020202020204" pitchFamily="34" charset="0"/>
              </a:rPr>
              <a:t> </a:t>
            </a:r>
            <a:r>
              <a:rPr lang="es-AR" sz="1800" i="1" dirty="0" smtClean="0">
                <a:latin typeface="Arial" panose="020B0604020202020204" pitchFamily="34" charset="0"/>
                <a:cs typeface="Arial" panose="020B0604020202020204" pitchFamily="34" charset="0"/>
              </a:rPr>
              <a:t>barreras</a:t>
            </a:r>
            <a:r>
              <a:rPr lang="pt-BR" sz="1800" i="1" dirty="0" smtClean="0">
                <a:latin typeface="Arial" panose="020B0604020202020204" pitchFamily="34" charset="0"/>
                <a:cs typeface="Arial" panose="020B0604020202020204" pitchFamily="34" charset="0"/>
              </a:rPr>
              <a:t> rígidas no </a:t>
            </a:r>
            <a:r>
              <a:rPr lang="es-AR" sz="1800" i="1" dirty="0" smtClean="0">
                <a:latin typeface="Arial" panose="020B0604020202020204" pitchFamily="34" charset="0"/>
                <a:cs typeface="Arial" panose="020B0604020202020204" pitchFamily="34" charset="0"/>
              </a:rPr>
              <a:t>necesitan</a:t>
            </a:r>
            <a:r>
              <a:rPr lang="pt-BR" sz="1800" i="1" dirty="0" smtClean="0">
                <a:latin typeface="Arial" panose="020B0604020202020204" pitchFamily="34" charset="0"/>
                <a:cs typeface="Arial" panose="020B0604020202020204" pitchFamily="34" charset="0"/>
              </a:rPr>
              <a:t> estar </a:t>
            </a:r>
            <a:r>
              <a:rPr lang="es-AR" sz="1800" i="1" dirty="0" smtClean="0">
                <a:latin typeface="Arial" panose="020B0604020202020204" pitchFamily="34" charset="0"/>
                <a:cs typeface="Arial" panose="020B0604020202020204" pitchFamily="34" charset="0"/>
              </a:rPr>
              <a:t>aisladas</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robot tiene un sensor de colisión, que cambia la dirección del movimiento en caso de contacto</a:t>
            </a:r>
          </a:p>
          <a:p>
            <a:pPr algn="just">
              <a:buClrTx/>
              <a:buFont typeface="Arial" panose="020B0604020202020204" pitchFamily="34" charset="0"/>
              <a:buChar char="•"/>
            </a:pPr>
            <a:r>
              <a:rPr lang="es-ES" sz="1800" i="1" dirty="0" smtClean="0">
                <a:latin typeface="Arial" panose="020B0604020202020204" pitchFamily="34" charset="0"/>
                <a:cs typeface="Arial" panose="020B0604020202020204" pitchFamily="34" charset="0"/>
              </a:rPr>
              <a:t> El robot está diseñado para resistir estos choques suaves</a:t>
            </a:r>
            <a:endParaRPr lang="pt-BR" sz="1800" i="1" dirty="0">
              <a:latin typeface="Arial" panose="020B0604020202020204" pitchFamily="34" charset="0"/>
              <a:cs typeface="Arial" panose="020B0604020202020204" pitchFamily="34" charset="0"/>
            </a:endParaRPr>
          </a:p>
        </p:txBody>
      </p:sp>
      <p:pic>
        <p:nvPicPr>
          <p:cNvPr id="13" name="Content Placeholder 5">
            <a:extLst>
              <a:ext uri="{FF2B5EF4-FFF2-40B4-BE49-F238E27FC236}">
                <a16:creationId xmlns="" xmlns:a16="http://schemas.microsoft.com/office/drawing/2014/main" id="{5999A50E-2BDF-4EEC-B336-129EBC07C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407" y="1917689"/>
            <a:ext cx="4655536" cy="2617460"/>
          </a:xfrm>
          <a:prstGeom prst="rect">
            <a:avLst/>
          </a:prstGeom>
        </p:spPr>
      </p:pic>
    </p:spTree>
    <p:extLst>
      <p:ext uri="{BB962C8B-B14F-4D97-AF65-F5344CB8AC3E}">
        <p14:creationId xmlns:p14="http://schemas.microsoft.com/office/powerpoint/2010/main" val="21292719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0</TotalTime>
  <Words>1388</Words>
  <Application>Microsoft Office PowerPoint</Application>
  <PresentationFormat>Presentación en pantalla (4:3)</PresentationFormat>
  <Paragraphs>179</Paragraphs>
  <Slides>33</Slides>
  <Notes>1</Notes>
  <HiddenSlides>0</HiddenSlides>
  <MMClips>12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Arial</vt:lpstr>
      <vt:lpstr>Calibri</vt:lpstr>
      <vt:lpstr>Courier New</vt:lpstr>
      <vt:lpstr>Tw Cen MT</vt:lpstr>
      <vt:lpstr>Tw Cen MT Condensed</vt:lpstr>
      <vt:lpstr>Wingdings</vt:lpstr>
      <vt:lpstr>Wingdings 3</vt:lpstr>
      <vt:lpstr>Integral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2018-04-10T15:04:30Z</dcterms:created>
  <dcterms:modified xsi:type="dcterms:W3CDTF">2018-04-10T18:27:25Z</dcterms:modified>
</cp:coreProperties>
</file>