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423" r:id="rId1"/>
  </p:sldMasterIdLst>
  <p:notesMasterIdLst>
    <p:notesMasterId r:id="rId22"/>
  </p:notesMasterIdLst>
  <p:sldIdLst>
    <p:sldId id="406" r:id="rId2"/>
    <p:sldId id="355" r:id="rId3"/>
    <p:sldId id="424" r:id="rId4"/>
    <p:sldId id="419" r:id="rId5"/>
    <p:sldId id="352" r:id="rId6"/>
    <p:sldId id="414" r:id="rId7"/>
    <p:sldId id="415" r:id="rId8"/>
    <p:sldId id="416" r:id="rId9"/>
    <p:sldId id="417" r:id="rId10"/>
    <p:sldId id="418" r:id="rId11"/>
    <p:sldId id="407" r:id="rId12"/>
    <p:sldId id="423" r:id="rId13"/>
    <p:sldId id="362" r:id="rId14"/>
    <p:sldId id="408" r:id="rId15"/>
    <p:sldId id="422" r:id="rId16"/>
    <p:sldId id="409" r:id="rId17"/>
    <p:sldId id="420" r:id="rId18"/>
    <p:sldId id="410" r:id="rId19"/>
    <p:sldId id="411" r:id="rId20"/>
    <p:sldId id="386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1203" autoAdjust="0"/>
  </p:normalViewPr>
  <p:slideViewPr>
    <p:cSldViewPr snapToGrid="0">
      <p:cViewPr varScale="1">
        <p:scale>
          <a:sx n="84" d="100"/>
          <a:sy n="84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5348-708C-4985-AE6F-06D01A3F2107}" type="datetimeFigureOut">
              <a:rPr lang="es-EC" smtClean="0"/>
              <a:t>10/04/2018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AB48-7C9D-478A-A2E4-0285FA62B2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14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AB48-7C9D-478A-A2E4-0285FA62B2BE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309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3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390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2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28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5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351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836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10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7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811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0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C3B192-FC7D-496C-8166-7A0E685674C9}" type="datetimeFigureOut">
              <a:rPr lang="es-AR" smtClean="0"/>
              <a:t>10/04/2018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23F659-D2A8-4C37-9BF5-E896A61AACD8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 userDrawn="1"/>
        </p:nvCxnSpPr>
        <p:spPr>
          <a:xfrm>
            <a:off x="465138" y="1169988"/>
            <a:ext cx="8213725" cy="0"/>
          </a:xfrm>
          <a:prstGeom prst="line">
            <a:avLst/>
          </a:prstGeom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880-0119HqvPortraite®Blue_RGB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36563"/>
            <a:ext cx="8509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ZBTov8adWI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youtu.be/3tbTNuZ8A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yVWTRuO4Q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youtu.be/3tbTNuZ8A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Uq7ItJ5YEo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youtu.be/3tbTNuZ8A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tbTNuZ8ANs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youtu.be/3tbTNuZ8A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lvcgC4z36Y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youtu.be/plvcgC4z36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WFpgSSbPQw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youtu.be/4WFpgSSbPQ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tXDoFG8u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www.youtube.com/watch?v=HNtXDoFG8u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GrupoRumboArgentina" TargetMode="External"/><Relationship Id="rId5" Type="http://schemas.openxmlformats.org/officeDocument/2006/relationships/hyperlink" Target="http://www.facebook.com/HusqvarnaArgentina" TargetMode="External"/><Relationship Id="rId4" Type="http://schemas.openxmlformats.org/officeDocument/2006/relationships/hyperlink" Target="http://www.rumbosrl.com.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5554980"/>
            <a:ext cx="915603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2973610"/>
            <a:ext cx="915603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96" y="591956"/>
            <a:ext cx="2424836" cy="7584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59"/>
          <a:stretch/>
        </p:blipFill>
        <p:spPr>
          <a:xfrm>
            <a:off x="-11430" y="0"/>
            <a:ext cx="3537953" cy="28195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39"/>
          <a:stretch/>
        </p:blipFill>
        <p:spPr>
          <a:xfrm>
            <a:off x="-22860" y="2819547"/>
            <a:ext cx="3586544" cy="278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9"/>
          <a:stretch/>
        </p:blipFill>
        <p:spPr>
          <a:xfrm>
            <a:off x="5556747" y="-12555"/>
            <a:ext cx="3587253" cy="27156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30"/>
          <a:stretch/>
        </p:blipFill>
        <p:spPr>
          <a:xfrm>
            <a:off x="5618523" y="2703076"/>
            <a:ext cx="3525477" cy="28976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650" y="0"/>
            <a:ext cx="3486915" cy="56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03" y="1277852"/>
            <a:ext cx="2729131" cy="33832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65174" y="4433351"/>
            <a:ext cx="16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Cable 200 m 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199" y="911002"/>
            <a:ext cx="28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de instalación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360" y="972775"/>
            <a:ext cx="4926674" cy="360702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08363" y="4467196"/>
            <a:ext cx="16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Cable 800 m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-1" y="4752213"/>
            <a:ext cx="91560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El cable proporcionado por </a:t>
            </a:r>
            <a:r>
              <a:rPr lang="es-A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Husqvarna</a:t>
            </a:r>
            <a:r>
              <a:rPr lang="es-A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está diseñado para estar en contacto con el suelo, soportar la humedad y la exposición a los rayos solares a diferencia de los cables eléctricos convencionales.</a:t>
            </a:r>
          </a:p>
        </p:txBody>
      </p:sp>
    </p:spTree>
    <p:extLst>
      <p:ext uri="{BB962C8B-B14F-4D97-AF65-F5344CB8AC3E}">
        <p14:creationId xmlns:p14="http://schemas.microsoft.com/office/powerpoint/2010/main" val="27804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99" y="911002"/>
            <a:ext cx="28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Autocheck</a:t>
            </a:r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xmlns="" id="{8E68AC79-8597-4C2B-99C4-10597288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6930" y="948440"/>
            <a:ext cx="3578662" cy="44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B349F15-2403-41A2-9E76-AEB0D87D2FC0}"/>
              </a:ext>
            </a:extLst>
          </p:cNvPr>
          <p:cNvSpPr txBox="1">
            <a:spLocks/>
          </p:cNvSpPr>
          <p:nvPr/>
        </p:nvSpPr>
        <p:spPr>
          <a:xfrm>
            <a:off x="0" y="1535874"/>
            <a:ext cx="5546930" cy="404216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El mantenimiento del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 ayudado por el software "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Autocheck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Al conectar el robot al PC a través de un cable USB, es posible acceder a varias informaciones: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Horas de funcionamiento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Ciclos de carga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Historial de fallos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Programación de valores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Prueba de los sistemas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Actualización de software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Capacidad de carga de la batería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99" y="911002"/>
            <a:ext cx="28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Autocheck</a:t>
            </a:r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xmlns="" id="{0272F529-AF70-4311-BD6B-7BF043B42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235" y="771032"/>
            <a:ext cx="3797300" cy="474503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B349F15-2403-41A2-9E76-AEB0D87D2FC0}"/>
              </a:ext>
            </a:extLst>
          </p:cNvPr>
          <p:cNvSpPr txBox="1">
            <a:spLocks/>
          </p:cNvSpPr>
          <p:nvPr/>
        </p:nvSpPr>
        <p:spPr>
          <a:xfrm>
            <a:off x="0" y="1718754"/>
            <a:ext cx="5078438" cy="36794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Antes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ser conectado al software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Autocheck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descifrar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código de fábrica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El software almacena la información de todos los robots que se han conectado a él, separados por clientes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 posible informar de una máquina como robada, lo que impide la utilización del software para diagnosticarla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los Robots Cortacésped Husqvarna.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https://www.youtube.com/watch?v=ZZBTov8adWI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ZBTov8adW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1320165"/>
            <a:ext cx="9156035" cy="51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896112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Husqvarna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®, datos prácticos e información.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https://youtu.be/qdyVWTRuO4Q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qdyVWTRuO4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314877"/>
            <a:ext cx="9116786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890397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, Robot Cortacésped Husqvarna - Testimonios de Usuarios de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https://youtu.be/RUq7ItJ5YEo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Uq7ItJ5YE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1320165"/>
            <a:ext cx="9156035" cy="51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893826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Trailer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y Guía de Inicio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https://youtu.be/3tbTNuZ8ANs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3tbTNuZ8AN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321449"/>
            <a:ext cx="9157427" cy="51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9144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Husqvarna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®, navegación asistida con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https://youtu.be/plvcgC4z36Y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lvcgC4z36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1343025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890397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Husqvarna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®, limpieza habitual.</a:t>
            </a: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https://youtu.be/4WFpgSSbPQw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4WFpgSSbPQ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033" y="132900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89496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Husqvarna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Automower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®, Cambio de las cuchillas</a:t>
            </a: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https://www.youtube.com/watch?v=HNtXDoFG8ug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NtXDoFG8u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1329758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1664" y="1871002"/>
            <a:ext cx="5468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9600" dirty="0" smtClean="0"/>
              <a:t>2018</a:t>
            </a:r>
            <a:endParaRPr lang="es-AR" sz="9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10" y="24470"/>
            <a:ext cx="2751732" cy="18398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65" y="1904736"/>
            <a:ext cx="2733276" cy="1810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119" y="3749425"/>
            <a:ext cx="2735821" cy="1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16" y="618422"/>
            <a:ext cx="4704220" cy="14713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89516" y="2829164"/>
            <a:ext cx="477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/>
              <a:t>MUCHAS GRACIAS</a:t>
            </a:r>
            <a:endParaRPr lang="es-AR" sz="4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71437" y="3922485"/>
            <a:ext cx="592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rgbClr val="003399"/>
                </a:solidFill>
                <a:hlinkClick r:id="rId4"/>
              </a:rPr>
              <a:t>www.rumbosrl.com.ar</a:t>
            </a:r>
            <a:endParaRPr lang="es-AR" sz="4000" dirty="0" smtClean="0">
              <a:solidFill>
                <a:srgbClr val="003399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7352" y="5804917"/>
            <a:ext cx="597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www.facebook.com/HusqvarnaArgentina</a:t>
            </a:r>
            <a:endParaRPr lang="es-EC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www.facebook.com/GrupoRumboArgentina</a:t>
            </a:r>
            <a:endParaRPr lang="es-EC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49159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Los vídeos también se encuentran disponibles en nuestra web</a:t>
            </a:r>
            <a:r>
              <a:rPr lang="es-AR" dirty="0" smtClean="0"/>
              <a:t>. Sujeto a cambios sin previo aviso.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8858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10" y="24470"/>
            <a:ext cx="2751732" cy="18398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65" y="1904736"/>
            <a:ext cx="2733276" cy="1810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119" y="3749425"/>
            <a:ext cx="2735821" cy="182362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-2961" y="1333873"/>
            <a:ext cx="588325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Husqvarna</a:t>
            </a: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es pionero y líder mundial en cortacéspedes robóticos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Totalmente autónomo y silencioso (solo 58dB)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Fácil manejo, instalación y programación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Alimentación eléctrica de bajo consumo, 10kWh/mes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(Aproximadamente US$ 2,00/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 robusto para resistir a la intemperie</a:t>
            </a:r>
          </a:p>
        </p:txBody>
      </p:sp>
    </p:spTree>
    <p:extLst>
      <p:ext uri="{BB962C8B-B14F-4D97-AF65-F5344CB8AC3E}">
        <p14:creationId xmlns:p14="http://schemas.microsoft.com/office/powerpoint/2010/main" val="2568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210" y="24470"/>
            <a:ext cx="2751732" cy="18398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665" y="1904736"/>
            <a:ext cx="2733276" cy="1810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119" y="3749425"/>
            <a:ext cx="2735821" cy="182362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-45165" y="982180"/>
            <a:ext cx="59254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Amigable con el medio ambiente, sin emisiones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Corte perfecto sin desgarres. No corta por impacto como las convencionales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AR" sz="2000" i="1" dirty="0">
                <a:latin typeface="Arial" panose="020B0604020202020204" pitchFamily="34" charset="0"/>
                <a:cs typeface="Arial" panose="020B0604020202020204" pitchFamily="34" charset="0"/>
              </a:rPr>
              <a:t>en patrones </a:t>
            </a: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aleatorios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Corta un centímetro cada vez, no necesita ser recogido, actúa como fertilizante natural</a:t>
            </a:r>
            <a:endParaRPr lang="es-A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</a:pPr>
            <a:endParaRPr lang="es-A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con GPS. Conexión </a:t>
            </a:r>
            <a:r>
              <a:rPr lang="es-A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Bluetooth</a:t>
            </a: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endParaRPr lang="es-A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bloqueo de código PIN y alarma antirrobo</a:t>
            </a:r>
          </a:p>
        </p:txBody>
      </p:sp>
    </p:spTree>
    <p:extLst>
      <p:ext uri="{BB962C8B-B14F-4D97-AF65-F5344CB8AC3E}">
        <p14:creationId xmlns:p14="http://schemas.microsoft.com/office/powerpoint/2010/main" val="32907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" y="1661837"/>
            <a:ext cx="5963513" cy="44147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77929" y="1109238"/>
            <a:ext cx="258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Modelo AM105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95402" y="2200108"/>
            <a:ext cx="360132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s-A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(+/- 20%)</a:t>
            </a:r>
            <a:endParaRPr lang="es-AR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Productividad*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endParaRPr lang="es-A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carga*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51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Tiempo de carga*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50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Ancho de corte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Pendiente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25%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Cuchillas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Ajuste de altura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 Peso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6,7 kg </a:t>
            </a:r>
          </a:p>
          <a:p>
            <a:endParaRPr lang="es-A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En 1 y ½ día corta toda la superficie</a:t>
            </a:r>
            <a:endParaRPr lang="es-A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Valores promedios aproximados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200" y="911002"/>
            <a:ext cx="140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Ocasional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647061"/>
            <a:ext cx="6190938" cy="407849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98944" y="1090502"/>
            <a:ext cx="258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Modelo AM310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23398" y="2251548"/>
            <a:ext cx="401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(+/- 20%)</a:t>
            </a:r>
            <a:endParaRPr lang="es-AR" sz="14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Productividad*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endParaRPr lang="es-A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carga*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Tiempo de carga*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60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Ancho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corte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Pendiente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Cuchillas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Ruedas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Ajuste de altura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AR" sz="1000" dirty="0">
                <a:latin typeface="Arial" panose="020B0604020202020204" pitchFamily="34" charset="0"/>
                <a:cs typeface="Arial" panose="020B0604020202020204" pitchFamily="34" charset="0"/>
              </a:rPr>
              <a:t>Valores promedios 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aproximados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200" y="911002"/>
            <a:ext cx="140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Ocasional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60" y="1576720"/>
            <a:ext cx="6635893" cy="373712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95235" y="1111455"/>
            <a:ext cx="2587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Modelo AM430X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4701" y="1700102"/>
            <a:ext cx="3249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3200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(+/- 20</a:t>
            </a:r>
            <a:r>
              <a:rPr lang="es-A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s-AR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Productividad*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133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Corte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carga*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 m</a:t>
            </a:r>
            <a:r>
              <a:rPr lang="es-A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Tiempo de carga*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Ancho de corte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cm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Pendiente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Cuchillas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Ruedas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Ajuste de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altura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eléctrico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13,2 kg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GPS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Temporizador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AR" sz="1000" dirty="0">
                <a:latin typeface="Arial" panose="020B0604020202020204" pitchFamily="34" charset="0"/>
                <a:cs typeface="Arial" panose="020B0604020202020204" pitchFamily="34" charset="0"/>
              </a:rPr>
              <a:t>Valores promedios </a:t>
            </a: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aproximados</a:t>
            </a:r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200" y="911002"/>
            <a:ext cx="140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Ocasional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021" y="1270168"/>
            <a:ext cx="2591190" cy="26837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45" y="1270168"/>
            <a:ext cx="2632954" cy="26705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3" y="1270168"/>
            <a:ext cx="2645134" cy="263568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2200" y="870058"/>
            <a:ext cx="288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de instalación</a:t>
            </a:r>
          </a:p>
        </p:txBody>
      </p:sp>
      <p:graphicFrame>
        <p:nvGraphicFramePr>
          <p:cNvPr id="18" name="Table 4">
            <a:extLst>
              <a:ext uri="{FF2B5EF4-FFF2-40B4-BE49-F238E27FC236}">
                <a16:creationId xmlns="" xmlns:a16="http://schemas.microsoft.com/office/drawing/2014/main" id="{9350E7BF-5F14-4FB1-84D2-76E0CCA7B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25350"/>
              </p:ext>
            </p:extLst>
          </p:nvPr>
        </p:nvGraphicFramePr>
        <p:xfrm>
          <a:off x="300250" y="3958660"/>
          <a:ext cx="851757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9192">
                  <a:extLst>
                    <a:ext uri="{9D8B030D-6E8A-4147-A177-3AD203B41FA5}">
                      <a16:colId xmlns="" xmlns:a16="http://schemas.microsoft.com/office/drawing/2014/main" val="3724866432"/>
                    </a:ext>
                  </a:extLst>
                </a:gridCol>
                <a:gridCol w="2839192">
                  <a:extLst>
                    <a:ext uri="{9D8B030D-6E8A-4147-A177-3AD203B41FA5}">
                      <a16:colId xmlns="" xmlns:a16="http://schemas.microsoft.com/office/drawing/2014/main" val="2770477007"/>
                    </a:ext>
                  </a:extLst>
                </a:gridCol>
                <a:gridCol w="2839192">
                  <a:extLst>
                    <a:ext uri="{9D8B030D-6E8A-4147-A177-3AD203B41FA5}">
                      <a16:colId xmlns="" xmlns:a16="http://schemas.microsoft.com/office/drawing/2014/main" val="2854639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348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800 m</a:t>
                      </a:r>
                      <a:r>
                        <a:rPr lang="pt-BR" sz="1400" baseline="30000" dirty="0" smtClean="0"/>
                        <a:t>2</a:t>
                      </a:r>
                      <a:endParaRPr lang="pt-BR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2000 m</a:t>
                      </a:r>
                      <a:r>
                        <a:rPr lang="pt-BR" sz="1400" baseline="300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5000 m</a:t>
                      </a:r>
                      <a:r>
                        <a:rPr lang="pt-BR" sz="1400" baseline="30000" dirty="0" smtClean="0"/>
                        <a:t>2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357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Cable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(150m),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err="1" smtClean="0"/>
                        <a:t>Clavijas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(300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Acoples </a:t>
                      </a:r>
                      <a:r>
                        <a:rPr lang="pt-BR" sz="1400" dirty="0"/>
                        <a:t>(3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Conectores </a:t>
                      </a:r>
                      <a:r>
                        <a:rPr lang="pt-BR" sz="1400" dirty="0"/>
                        <a:t>(5 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Cable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(250m),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err="1" smtClean="0"/>
                        <a:t>Clavijas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(400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Acoples </a:t>
                      </a:r>
                      <a:r>
                        <a:rPr lang="pt-BR" sz="1400" dirty="0"/>
                        <a:t>(3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Conectores </a:t>
                      </a:r>
                      <a:r>
                        <a:rPr lang="pt-BR" sz="1400" dirty="0"/>
                        <a:t>(5 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Cable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(400m),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err="1" smtClean="0"/>
                        <a:t>Clavijas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/>
                        <a:t>(600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Acoples </a:t>
                      </a:r>
                      <a:r>
                        <a:rPr lang="pt-BR" sz="1400" dirty="0"/>
                        <a:t>(5 PC), </a:t>
                      </a:r>
                      <a:endParaRPr lang="pt-BR" sz="1400" dirty="0" smtClean="0"/>
                    </a:p>
                    <a:p>
                      <a:pPr algn="ctr"/>
                      <a:r>
                        <a:rPr lang="pt-BR" sz="1400" dirty="0" smtClean="0"/>
                        <a:t>Conectores </a:t>
                      </a:r>
                      <a:r>
                        <a:rPr lang="pt-BR" sz="1400" dirty="0"/>
                        <a:t>(5 PC)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99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40" y="3186212"/>
            <a:ext cx="4811094" cy="3086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237" y="592947"/>
            <a:ext cx="4789990" cy="27713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22" y="1311112"/>
            <a:ext cx="3967824" cy="39394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" y="5600700"/>
            <a:ext cx="9156035" cy="1257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344" y="6020361"/>
            <a:ext cx="2184481" cy="3998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309367"/>
            <a:ext cx="746994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Automowers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8783" y="6010836"/>
            <a:ext cx="504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BOSQUE Y JARDÍN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9942" y="4881262"/>
            <a:ext cx="13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Clavijas 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199" y="911002"/>
            <a:ext cx="285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de instalación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49441" y="2231898"/>
            <a:ext cx="125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Conector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47712" y="4565293"/>
            <a:ext cx="12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Acoples</a:t>
            </a:r>
          </a:p>
        </p:txBody>
      </p:sp>
    </p:spTree>
    <p:extLst>
      <p:ext uri="{BB962C8B-B14F-4D97-AF65-F5344CB8AC3E}">
        <p14:creationId xmlns:p14="http://schemas.microsoft.com/office/powerpoint/2010/main" val="3089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591</Words>
  <Application>Microsoft Office PowerPoint</Application>
  <PresentationFormat>Presentación en pantalla (4:3)</PresentationFormat>
  <Paragraphs>156</Paragraphs>
  <Slides>20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2018-04-10T17:29:42Z</dcterms:created>
  <dcterms:modified xsi:type="dcterms:W3CDTF">2018-04-10T18:27:31Z</dcterms:modified>
</cp:coreProperties>
</file>